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handoutMasterIdLst>
    <p:handoutMasterId r:id="rId18"/>
  </p:handoutMasterIdLst>
  <p:sldIdLst>
    <p:sldId id="282" r:id="rId2"/>
    <p:sldId id="316" r:id="rId3"/>
    <p:sldId id="351" r:id="rId4"/>
    <p:sldId id="376" r:id="rId5"/>
    <p:sldId id="352" r:id="rId6"/>
    <p:sldId id="374" r:id="rId7"/>
    <p:sldId id="375" r:id="rId8"/>
    <p:sldId id="369" r:id="rId9"/>
    <p:sldId id="370" r:id="rId10"/>
    <p:sldId id="371" r:id="rId11"/>
    <p:sldId id="372" r:id="rId12"/>
    <p:sldId id="380" r:id="rId13"/>
    <p:sldId id="378" r:id="rId14"/>
    <p:sldId id="367" r:id="rId15"/>
    <p:sldId id="34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420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horzBarState="maximized">
    <p:restoredLeft sz="0" autoAdjust="0"/>
    <p:restoredTop sz="94291" autoAdjust="0"/>
  </p:normalViewPr>
  <p:slideViewPr>
    <p:cSldViewPr snapToGrid="0" snapToObjects="1">
      <p:cViewPr varScale="1">
        <p:scale>
          <a:sx n="85" d="100"/>
          <a:sy n="85" d="100"/>
        </p:scale>
        <p:origin x="570" y="8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47659CB-BF84-F74F-95EB-6F953048C7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7085A3-07F8-A34F-9A0B-6F4694CDA1E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4FFA247-0B2D-A648-ACD1-EF9D1C1BBAEB}" type="datetime1">
              <a:rPr lang="en-IN" smtClean="0"/>
              <a:pPr/>
              <a:t>31-12-2021</a:t>
            </a:fld>
            <a:endParaRPr lang="en-US"/>
          </a:p>
        </p:txBody>
      </p:sp>
      <p:sp>
        <p:nvSpPr>
          <p:cNvPr id="4" name="Footer Placeholder 3">
            <a:extLst>
              <a:ext uri="{FF2B5EF4-FFF2-40B4-BE49-F238E27FC236}">
                <a16:creationId xmlns:a16="http://schemas.microsoft.com/office/drawing/2014/main" id="{AFA908EB-DD7C-3B4A-A7DF-2AF619263EC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CB1C41E-5188-D247-8003-4D23BEC7A96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A92BAF-94A5-4240-A2BF-E6524060C5D1}" type="slidenum">
              <a:rPr lang="en-US" smtClean="0"/>
              <a:pPr/>
              <a:t>‹#›</a:t>
            </a:fld>
            <a:endParaRPr lang="en-US"/>
          </a:p>
        </p:txBody>
      </p:sp>
    </p:spTree>
    <p:extLst>
      <p:ext uri="{BB962C8B-B14F-4D97-AF65-F5344CB8AC3E}">
        <p14:creationId xmlns:p14="http://schemas.microsoft.com/office/powerpoint/2010/main" val="2351061773"/>
      </p:ext>
    </p:extLst>
  </p:cSld>
  <p:clrMap bg1="lt1" tx1="dk1" bg2="lt2" tx2="dk2" accent1="accent1" accent2="accent2" accent3="accent3" accent4="accent4" accent5="accent5" accent6="accent6" hlink="hlink" folHlink="folHlink"/>
  <p:hf hdr="0" ftr="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4T06:47:07.685"/>
    </inkml:context>
    <inkml:brush xml:id="br0">
      <inkml:brushProperty name="width" value="0.05" units="cm"/>
      <inkml:brushProperty name="height" value="0.05" units="cm"/>
    </inkml:brush>
  </inkml:definitions>
  <inkml:trace contextRef="#ctx0" brushRef="#br0">10 36 96,'0'0'256,"-3"-35"-496,-1 35 240,4 3-64,0 24 16,-3 5 48</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4T06:47:08.622"/>
    </inkml:context>
    <inkml:brush xml:id="br0">
      <inkml:brushProperty name="width" value="0.05" units="cm"/>
      <inkml:brushProperty name="height" value="0.05" units="cm"/>
    </inkml:brush>
  </inkml:definitions>
  <inkml:trace contextRef="#ctx0" brushRef="#br0">3 363 208,'0'0'3319,"-2"37"-4293,8-15-74,7-3-457</inkml:trace>
  <inkml:trace contextRef="#ctx0" brushRef="#br0" timeOffset="1">82 0 3490,'0'0'576</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1-24T06:54:41.846"/>
    </inkml:context>
    <inkml:brush xml:id="br0">
      <inkml:brushProperty name="width" value="0.05" units="cm"/>
      <inkml:brushProperty name="height" value="0.05" units="cm"/>
    </inkml:brush>
  </inkml:definitions>
  <inkml:trace contextRef="#ctx0" brushRef="#br0">0 42 352,'0'0'2129,"0"-41"-2225</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247752-78CA-404D-91C8-45DA75B158D6}" type="datetime1">
              <a:rPr lang="en-IN" smtClean="0"/>
              <a:pPr/>
              <a:t>31-12-2021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DDEA72-A9DA-0241-B584-7E6AEC2B0F1F}" type="slidenum">
              <a:rPr lang="en-US" smtClean="0"/>
              <a:pPr/>
              <a:t>‹#›</a:t>
            </a:fld>
            <a:endParaRPr lang="en-US"/>
          </a:p>
        </p:txBody>
      </p:sp>
    </p:spTree>
    <p:extLst>
      <p:ext uri="{BB962C8B-B14F-4D97-AF65-F5344CB8AC3E}">
        <p14:creationId xmlns:p14="http://schemas.microsoft.com/office/powerpoint/2010/main" val="444403577"/>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Date Placeholder 3"/>
          <p:cNvSpPr>
            <a:spLocks noGrp="1"/>
          </p:cNvSpPr>
          <p:nvPr>
            <p:ph type="dt" idx="10"/>
          </p:nvPr>
        </p:nvSpPr>
        <p:spPr/>
        <p:txBody>
          <a:bodyPr/>
          <a:lstStyle/>
          <a:p>
            <a:fld id="{0D247752-78CA-404D-91C8-45DA75B158D6}" type="datetime1">
              <a:rPr lang="en-IN" smtClean="0"/>
              <a:pPr/>
              <a:t>31-12-2021</a:t>
            </a:fld>
            <a:endParaRPr lang="en-US"/>
          </a:p>
        </p:txBody>
      </p:sp>
      <p:sp>
        <p:nvSpPr>
          <p:cNvPr id="5" name="Slide Number Placeholder 4"/>
          <p:cNvSpPr>
            <a:spLocks noGrp="1"/>
          </p:cNvSpPr>
          <p:nvPr>
            <p:ph type="sldNum" sz="quarter" idx="11"/>
          </p:nvPr>
        </p:nvSpPr>
        <p:spPr/>
        <p:txBody>
          <a:bodyPr/>
          <a:lstStyle/>
          <a:p>
            <a:fld id="{F2DDEA72-A9DA-0241-B584-7E6AEC2B0F1F}" type="slidenum">
              <a:rPr lang="en-US" smtClean="0"/>
              <a:pPr/>
              <a:t>1</a:t>
            </a:fld>
            <a:endParaRPr lang="en-US"/>
          </a:p>
        </p:txBody>
      </p:sp>
    </p:spTree>
    <p:extLst>
      <p:ext uri="{BB962C8B-B14F-4D97-AF65-F5344CB8AC3E}">
        <p14:creationId xmlns:p14="http://schemas.microsoft.com/office/powerpoint/2010/main" val="36787098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Date Placeholder 3"/>
          <p:cNvSpPr>
            <a:spLocks noGrp="1"/>
          </p:cNvSpPr>
          <p:nvPr>
            <p:ph type="dt" idx="10"/>
          </p:nvPr>
        </p:nvSpPr>
        <p:spPr/>
        <p:txBody>
          <a:bodyPr/>
          <a:lstStyle/>
          <a:p>
            <a:fld id="{0D247752-78CA-404D-91C8-45DA75B158D6}" type="datetime1">
              <a:rPr lang="en-IN" smtClean="0"/>
              <a:pPr/>
              <a:t>31-12-2021</a:t>
            </a:fld>
            <a:endParaRPr lang="en-US"/>
          </a:p>
        </p:txBody>
      </p:sp>
      <p:sp>
        <p:nvSpPr>
          <p:cNvPr id="5" name="Slide Number Placeholder 4"/>
          <p:cNvSpPr>
            <a:spLocks noGrp="1"/>
          </p:cNvSpPr>
          <p:nvPr>
            <p:ph type="sldNum" sz="quarter" idx="11"/>
          </p:nvPr>
        </p:nvSpPr>
        <p:spPr/>
        <p:txBody>
          <a:bodyPr/>
          <a:lstStyle/>
          <a:p>
            <a:fld id="{F2DDEA72-A9DA-0241-B584-7E6AEC2B0F1F}" type="slidenum">
              <a:rPr lang="en-US" smtClean="0"/>
              <a:pPr/>
              <a:t>15</a:t>
            </a:fld>
            <a:endParaRPr lang="en-US"/>
          </a:p>
        </p:txBody>
      </p:sp>
    </p:spTree>
    <p:extLst>
      <p:ext uri="{BB962C8B-B14F-4D97-AF65-F5344CB8AC3E}">
        <p14:creationId xmlns:p14="http://schemas.microsoft.com/office/powerpoint/2010/main" val="1010945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19A16B-8080-4497-A731-6F7F64D8BEB7}" type="slidenum">
              <a:rPr lang="en-US" smtClean="0"/>
              <a:pPr/>
              <a:t>2</a:t>
            </a:fld>
            <a:endParaRPr lang="en-US"/>
          </a:p>
        </p:txBody>
      </p:sp>
    </p:spTree>
    <p:extLst>
      <p:ext uri="{BB962C8B-B14F-4D97-AF65-F5344CB8AC3E}">
        <p14:creationId xmlns:p14="http://schemas.microsoft.com/office/powerpoint/2010/main" val="3055585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p>
        </p:txBody>
      </p:sp>
      <p:sp>
        <p:nvSpPr>
          <p:cNvPr id="25604"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EA71C821-F56A-48CA-8096-33C347E2F4D6}" type="slidenum">
              <a:rPr lang="en-US" altLang="en-US">
                <a:latin typeface="Arial" panose="020B0604020202020204" pitchFamily="34" charset="0"/>
              </a:rPr>
              <a:pPr algn="r" eaLnBrk="1" hangingPunct="1">
                <a:spcBef>
                  <a:spcPct val="0"/>
                </a:spcBef>
              </a:pPr>
              <a:t>8</a:t>
            </a:fld>
            <a:endParaRPr lang="en-US" altLang="en-US">
              <a:latin typeface="Arial" panose="020B0604020202020204" pitchFamily="34" charset="0"/>
            </a:endParaRPr>
          </a:p>
        </p:txBody>
      </p:sp>
    </p:spTree>
    <p:extLst>
      <p:ext uri="{BB962C8B-B14F-4D97-AF65-F5344CB8AC3E}">
        <p14:creationId xmlns:p14="http://schemas.microsoft.com/office/powerpoint/2010/main" val="1411045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76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p>
        </p:txBody>
      </p:sp>
      <p:sp>
        <p:nvSpPr>
          <p:cNvPr id="27652"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29D10B47-1D63-4CFE-A1C2-B6822F950D77}" type="slidenum">
              <a:rPr lang="en-US" altLang="en-US">
                <a:latin typeface="Arial" panose="020B0604020202020204" pitchFamily="34" charset="0"/>
              </a:rPr>
              <a:pPr algn="r" eaLnBrk="1" hangingPunct="1">
                <a:spcBef>
                  <a:spcPct val="0"/>
                </a:spcBef>
              </a:pPr>
              <a:t>9</a:t>
            </a:fld>
            <a:endParaRPr lang="en-US" altLang="en-US">
              <a:latin typeface="Arial" panose="020B0604020202020204" pitchFamily="34" charset="0"/>
            </a:endParaRPr>
          </a:p>
        </p:txBody>
      </p:sp>
    </p:spTree>
    <p:extLst>
      <p:ext uri="{BB962C8B-B14F-4D97-AF65-F5344CB8AC3E}">
        <p14:creationId xmlns:p14="http://schemas.microsoft.com/office/powerpoint/2010/main" val="16931033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p>
        </p:txBody>
      </p:sp>
      <p:sp>
        <p:nvSpPr>
          <p:cNvPr id="29700"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CAFC1C57-692B-4219-9273-EDC466CE7C30}" type="slidenum">
              <a:rPr lang="en-US" altLang="en-US">
                <a:latin typeface="Arial" panose="020B0604020202020204" pitchFamily="34" charset="0"/>
              </a:rPr>
              <a:pPr algn="r" eaLnBrk="1" hangingPunct="1">
                <a:spcBef>
                  <a:spcPct val="0"/>
                </a:spcBef>
              </a:pPr>
              <a:t>10</a:t>
            </a:fld>
            <a:endParaRPr lang="en-US" altLang="en-US">
              <a:latin typeface="Arial" panose="020B0604020202020204" pitchFamily="34" charset="0"/>
            </a:endParaRPr>
          </a:p>
        </p:txBody>
      </p:sp>
    </p:spTree>
    <p:extLst>
      <p:ext uri="{BB962C8B-B14F-4D97-AF65-F5344CB8AC3E}">
        <p14:creationId xmlns:p14="http://schemas.microsoft.com/office/powerpoint/2010/main" val="17388605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p>
        </p:txBody>
      </p:sp>
      <p:sp>
        <p:nvSpPr>
          <p:cNvPr id="31748"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DDBE475A-4DD3-4AC5-A178-63C22EEEF6D3}" type="slidenum">
              <a:rPr lang="en-US" altLang="en-US">
                <a:latin typeface="Arial" panose="020B0604020202020204" pitchFamily="34" charset="0"/>
              </a:rPr>
              <a:pPr algn="r" eaLnBrk="1" hangingPunct="1">
                <a:spcBef>
                  <a:spcPct val="0"/>
                </a:spcBef>
              </a:pPr>
              <a:t>11</a:t>
            </a:fld>
            <a:endParaRPr lang="en-US" altLang="en-US">
              <a:latin typeface="Arial" panose="020B0604020202020204" pitchFamily="34" charset="0"/>
            </a:endParaRPr>
          </a:p>
        </p:txBody>
      </p:sp>
    </p:spTree>
    <p:extLst>
      <p:ext uri="{BB962C8B-B14F-4D97-AF65-F5344CB8AC3E}">
        <p14:creationId xmlns:p14="http://schemas.microsoft.com/office/powerpoint/2010/main" val="2790207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p>
        </p:txBody>
      </p:sp>
      <p:sp>
        <p:nvSpPr>
          <p:cNvPr id="31748"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DDBE475A-4DD3-4AC5-A178-63C22EEEF6D3}" type="slidenum">
              <a:rPr lang="en-US" altLang="en-US">
                <a:latin typeface="Arial" panose="020B0604020202020204" pitchFamily="34" charset="0"/>
              </a:rPr>
              <a:pPr algn="r" eaLnBrk="1" hangingPunct="1">
                <a:spcBef>
                  <a:spcPct val="0"/>
                </a:spcBef>
              </a:pPr>
              <a:t>12</a:t>
            </a:fld>
            <a:endParaRPr lang="en-US" altLang="en-US">
              <a:latin typeface="Arial" panose="020B0604020202020204" pitchFamily="34" charset="0"/>
            </a:endParaRPr>
          </a:p>
        </p:txBody>
      </p:sp>
    </p:spTree>
    <p:extLst>
      <p:ext uri="{BB962C8B-B14F-4D97-AF65-F5344CB8AC3E}">
        <p14:creationId xmlns:p14="http://schemas.microsoft.com/office/powerpoint/2010/main" val="7009268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p>
        </p:txBody>
      </p:sp>
      <p:sp>
        <p:nvSpPr>
          <p:cNvPr id="31748" name="Slide Number Placeholder 3"/>
          <p:cNvSpPr txBox="1">
            <a:spLocks noGrp="1"/>
          </p:cNvSpPr>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lgn="r" eaLnBrk="1" hangingPunct="1">
              <a:spcBef>
                <a:spcPct val="0"/>
              </a:spcBef>
            </a:pPr>
            <a:fld id="{DDBE475A-4DD3-4AC5-A178-63C22EEEF6D3}" type="slidenum">
              <a:rPr lang="en-US" altLang="en-US">
                <a:latin typeface="Arial" panose="020B0604020202020204" pitchFamily="34" charset="0"/>
              </a:rPr>
              <a:pPr algn="r" eaLnBrk="1" hangingPunct="1">
                <a:spcBef>
                  <a:spcPct val="0"/>
                </a:spcBef>
              </a:pPr>
              <a:t>13</a:t>
            </a:fld>
            <a:endParaRPr lang="en-US" altLang="en-US">
              <a:latin typeface="Arial" panose="020B0604020202020204" pitchFamily="34" charset="0"/>
            </a:endParaRPr>
          </a:p>
        </p:txBody>
      </p:sp>
    </p:spTree>
    <p:extLst>
      <p:ext uri="{BB962C8B-B14F-4D97-AF65-F5344CB8AC3E}">
        <p14:creationId xmlns:p14="http://schemas.microsoft.com/office/powerpoint/2010/main" val="2933428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19A16B-8080-4497-A731-6F7F64D8BEB7}" type="slidenum">
              <a:rPr lang="en-US" smtClean="0"/>
              <a:pPr/>
              <a:t>14</a:t>
            </a:fld>
            <a:endParaRPr lang="en-US"/>
          </a:p>
        </p:txBody>
      </p:sp>
    </p:spTree>
    <p:extLst>
      <p:ext uri="{BB962C8B-B14F-4D97-AF65-F5344CB8AC3E}">
        <p14:creationId xmlns:p14="http://schemas.microsoft.com/office/powerpoint/2010/main" val="138824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A51A5-507D-7240-9F56-DD7EA04A7C3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4C527D8-0F25-C74A-A33A-50E2C4ECC7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87DB8D-2085-BA4F-BAA0-77C9844548D8}"/>
              </a:ext>
            </a:extLst>
          </p:cNvPr>
          <p:cNvSpPr>
            <a:spLocks noGrp="1"/>
          </p:cNvSpPr>
          <p:nvPr>
            <p:ph type="dt" sz="half" idx="10"/>
          </p:nvPr>
        </p:nvSpPr>
        <p:spPr/>
        <p:txBody>
          <a:bodyPr/>
          <a:lstStyle/>
          <a:p>
            <a:fld id="{96F860D4-43D9-1743-83F5-C61DF5B0AAFC}" type="datetimeFigureOut">
              <a:rPr lang="en-US" smtClean="0"/>
              <a:pPr/>
              <a:t>31-Dec-21</a:t>
            </a:fld>
            <a:endParaRPr lang="en-US"/>
          </a:p>
        </p:txBody>
      </p:sp>
      <p:sp>
        <p:nvSpPr>
          <p:cNvPr id="5" name="Footer Placeholder 4">
            <a:extLst>
              <a:ext uri="{FF2B5EF4-FFF2-40B4-BE49-F238E27FC236}">
                <a16:creationId xmlns:a16="http://schemas.microsoft.com/office/drawing/2014/main" id="{E314435B-1C12-E548-9938-754F28F1CF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0445A2-F60F-8B4C-8CF6-5D16442B9D5E}"/>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1279454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0795C-9FBC-E649-BC83-1E0949D057B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C366DD0-31C0-B144-B38B-DD81A100ABA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741D1B-40DA-2741-A4B3-7EAAD6A42A09}"/>
              </a:ext>
            </a:extLst>
          </p:cNvPr>
          <p:cNvSpPr>
            <a:spLocks noGrp="1"/>
          </p:cNvSpPr>
          <p:nvPr>
            <p:ph type="dt" sz="half" idx="10"/>
          </p:nvPr>
        </p:nvSpPr>
        <p:spPr/>
        <p:txBody>
          <a:bodyPr/>
          <a:lstStyle/>
          <a:p>
            <a:fld id="{96F860D4-43D9-1743-83F5-C61DF5B0AAFC}" type="datetimeFigureOut">
              <a:rPr lang="en-US" smtClean="0"/>
              <a:pPr/>
              <a:t>31-Dec-21</a:t>
            </a:fld>
            <a:endParaRPr lang="en-US"/>
          </a:p>
        </p:txBody>
      </p:sp>
      <p:sp>
        <p:nvSpPr>
          <p:cNvPr id="5" name="Footer Placeholder 4">
            <a:extLst>
              <a:ext uri="{FF2B5EF4-FFF2-40B4-BE49-F238E27FC236}">
                <a16:creationId xmlns:a16="http://schemas.microsoft.com/office/drawing/2014/main" id="{B43DE584-0159-E747-A6DC-AA897D1EC4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84B54D-88D0-5843-AB57-7A4A6194ECB7}"/>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20924950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6ED751-46A5-E944-BFD1-6418997625F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F849067-FF63-A545-B8AB-1D4C2EB8116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8A832E-7C18-E844-AD16-385329DD3693}"/>
              </a:ext>
            </a:extLst>
          </p:cNvPr>
          <p:cNvSpPr>
            <a:spLocks noGrp="1"/>
          </p:cNvSpPr>
          <p:nvPr>
            <p:ph type="dt" sz="half" idx="10"/>
          </p:nvPr>
        </p:nvSpPr>
        <p:spPr/>
        <p:txBody>
          <a:bodyPr/>
          <a:lstStyle/>
          <a:p>
            <a:fld id="{96F860D4-43D9-1743-83F5-C61DF5B0AAFC}" type="datetimeFigureOut">
              <a:rPr lang="en-US" smtClean="0"/>
              <a:pPr/>
              <a:t>31-Dec-21</a:t>
            </a:fld>
            <a:endParaRPr lang="en-US"/>
          </a:p>
        </p:txBody>
      </p:sp>
      <p:sp>
        <p:nvSpPr>
          <p:cNvPr id="5" name="Footer Placeholder 4">
            <a:extLst>
              <a:ext uri="{FF2B5EF4-FFF2-40B4-BE49-F238E27FC236}">
                <a16:creationId xmlns:a16="http://schemas.microsoft.com/office/drawing/2014/main" id="{87ED703F-ADE5-7446-B855-CC86422455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BBEDA4-FFEC-2D4E-8187-CE601486227A}"/>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6848100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FA42D-0166-F145-BD9D-8B3F9DD658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87C57CD-2153-2947-8A7E-E315EC1F1F2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71A5E5-6204-D748-9A98-B9C434AF00B0}"/>
              </a:ext>
            </a:extLst>
          </p:cNvPr>
          <p:cNvSpPr>
            <a:spLocks noGrp="1"/>
          </p:cNvSpPr>
          <p:nvPr>
            <p:ph type="dt" sz="half" idx="10"/>
          </p:nvPr>
        </p:nvSpPr>
        <p:spPr/>
        <p:txBody>
          <a:bodyPr/>
          <a:lstStyle/>
          <a:p>
            <a:fld id="{96F860D4-43D9-1743-83F5-C61DF5B0AAFC}" type="datetimeFigureOut">
              <a:rPr lang="en-US" smtClean="0"/>
              <a:pPr/>
              <a:t>31-Dec-21</a:t>
            </a:fld>
            <a:endParaRPr lang="en-US"/>
          </a:p>
        </p:txBody>
      </p:sp>
      <p:sp>
        <p:nvSpPr>
          <p:cNvPr id="5" name="Footer Placeholder 4">
            <a:extLst>
              <a:ext uri="{FF2B5EF4-FFF2-40B4-BE49-F238E27FC236}">
                <a16:creationId xmlns:a16="http://schemas.microsoft.com/office/drawing/2014/main" id="{2AA08948-513D-EE42-BC00-37C518792D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CB9B26-AAA6-5349-A5C1-4C2138338CE8}"/>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519706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9FFC2-AB03-DB42-9BD8-B22278234EC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300DE38-3033-9F47-AA4C-8B5E13B4D7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317132D-85B2-7949-AF1E-F8BE8D429DA4}"/>
              </a:ext>
            </a:extLst>
          </p:cNvPr>
          <p:cNvSpPr>
            <a:spLocks noGrp="1"/>
          </p:cNvSpPr>
          <p:nvPr>
            <p:ph type="dt" sz="half" idx="10"/>
          </p:nvPr>
        </p:nvSpPr>
        <p:spPr/>
        <p:txBody>
          <a:bodyPr/>
          <a:lstStyle/>
          <a:p>
            <a:fld id="{96F860D4-43D9-1743-83F5-C61DF5B0AAFC}" type="datetimeFigureOut">
              <a:rPr lang="en-US" smtClean="0"/>
              <a:pPr/>
              <a:t>31-Dec-21</a:t>
            </a:fld>
            <a:endParaRPr lang="en-US"/>
          </a:p>
        </p:txBody>
      </p:sp>
      <p:sp>
        <p:nvSpPr>
          <p:cNvPr id="5" name="Footer Placeholder 4">
            <a:extLst>
              <a:ext uri="{FF2B5EF4-FFF2-40B4-BE49-F238E27FC236}">
                <a16:creationId xmlns:a16="http://schemas.microsoft.com/office/drawing/2014/main" id="{A9D7402D-FCC8-324B-9252-6DB27CF535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4C1BD5-59DB-F841-84E8-7C615B4D5FDA}"/>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138305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97CB5-04AC-B145-8DFB-EB6410E6EE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F8E368-D415-204B-ACAA-F2A7CF20C40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17E3FC-7CBB-1247-A715-756F7891E86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BBD3D62-50EC-C044-98A5-8700F758EE6D}"/>
              </a:ext>
            </a:extLst>
          </p:cNvPr>
          <p:cNvSpPr>
            <a:spLocks noGrp="1"/>
          </p:cNvSpPr>
          <p:nvPr>
            <p:ph type="dt" sz="half" idx="10"/>
          </p:nvPr>
        </p:nvSpPr>
        <p:spPr/>
        <p:txBody>
          <a:bodyPr/>
          <a:lstStyle/>
          <a:p>
            <a:fld id="{96F860D4-43D9-1743-83F5-C61DF5B0AAFC}" type="datetimeFigureOut">
              <a:rPr lang="en-US" smtClean="0"/>
              <a:pPr/>
              <a:t>31-Dec-21</a:t>
            </a:fld>
            <a:endParaRPr lang="en-US"/>
          </a:p>
        </p:txBody>
      </p:sp>
      <p:sp>
        <p:nvSpPr>
          <p:cNvPr id="6" name="Footer Placeholder 5">
            <a:extLst>
              <a:ext uri="{FF2B5EF4-FFF2-40B4-BE49-F238E27FC236}">
                <a16:creationId xmlns:a16="http://schemas.microsoft.com/office/drawing/2014/main" id="{8A2EAB96-574C-E141-B587-FE77CA3AF06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7F35D1-150B-B64E-B84A-2048D42BD991}"/>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2781012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7533F-17AF-804A-A825-268C243B3BF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E659667-F4B2-D34A-84DB-2D0B3B7E9E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43CC843-ECAB-E845-A911-4684E763558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39753F-B4DE-CE4B-B215-45927F9B7F1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0267AF6-C258-E74A-972A-43ACAF121BC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3AB73E8-AA99-9D44-B73A-36DAB298DB66}"/>
              </a:ext>
            </a:extLst>
          </p:cNvPr>
          <p:cNvSpPr>
            <a:spLocks noGrp="1"/>
          </p:cNvSpPr>
          <p:nvPr>
            <p:ph type="dt" sz="half" idx="10"/>
          </p:nvPr>
        </p:nvSpPr>
        <p:spPr/>
        <p:txBody>
          <a:bodyPr/>
          <a:lstStyle/>
          <a:p>
            <a:fld id="{96F860D4-43D9-1743-83F5-C61DF5B0AAFC}" type="datetimeFigureOut">
              <a:rPr lang="en-US" smtClean="0"/>
              <a:pPr/>
              <a:t>31-Dec-21</a:t>
            </a:fld>
            <a:endParaRPr lang="en-US"/>
          </a:p>
        </p:txBody>
      </p:sp>
      <p:sp>
        <p:nvSpPr>
          <p:cNvPr id="8" name="Footer Placeholder 7">
            <a:extLst>
              <a:ext uri="{FF2B5EF4-FFF2-40B4-BE49-F238E27FC236}">
                <a16:creationId xmlns:a16="http://schemas.microsoft.com/office/drawing/2014/main" id="{B0067D41-A024-DF40-9456-B595B1820A0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22720FB-7B0C-3744-BA3E-16919C38CFAE}"/>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740336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F3F3C-AADB-6B41-A93A-646C80736E2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5F44714-C02E-224F-9D69-9FD099B1B610}"/>
              </a:ext>
            </a:extLst>
          </p:cNvPr>
          <p:cNvSpPr>
            <a:spLocks noGrp="1"/>
          </p:cNvSpPr>
          <p:nvPr>
            <p:ph type="dt" sz="half" idx="10"/>
          </p:nvPr>
        </p:nvSpPr>
        <p:spPr/>
        <p:txBody>
          <a:bodyPr/>
          <a:lstStyle/>
          <a:p>
            <a:fld id="{96F860D4-43D9-1743-83F5-C61DF5B0AAFC}" type="datetimeFigureOut">
              <a:rPr lang="en-US" smtClean="0"/>
              <a:pPr/>
              <a:t>31-Dec-21</a:t>
            </a:fld>
            <a:endParaRPr lang="en-US"/>
          </a:p>
        </p:txBody>
      </p:sp>
      <p:sp>
        <p:nvSpPr>
          <p:cNvPr id="4" name="Footer Placeholder 3">
            <a:extLst>
              <a:ext uri="{FF2B5EF4-FFF2-40B4-BE49-F238E27FC236}">
                <a16:creationId xmlns:a16="http://schemas.microsoft.com/office/drawing/2014/main" id="{6428516B-7AA2-444C-8C23-2484FBA986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B44E81-FED1-6D4E-AA56-C90660548A49}"/>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882812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B9069D-ACC1-2846-BB69-0C25ABE4128B}"/>
              </a:ext>
            </a:extLst>
          </p:cNvPr>
          <p:cNvSpPr>
            <a:spLocks noGrp="1"/>
          </p:cNvSpPr>
          <p:nvPr>
            <p:ph type="dt" sz="half" idx="10"/>
          </p:nvPr>
        </p:nvSpPr>
        <p:spPr/>
        <p:txBody>
          <a:bodyPr/>
          <a:lstStyle/>
          <a:p>
            <a:fld id="{96F860D4-43D9-1743-83F5-C61DF5B0AAFC}" type="datetimeFigureOut">
              <a:rPr lang="en-US" smtClean="0"/>
              <a:pPr/>
              <a:t>31-Dec-21</a:t>
            </a:fld>
            <a:endParaRPr lang="en-US"/>
          </a:p>
        </p:txBody>
      </p:sp>
      <p:sp>
        <p:nvSpPr>
          <p:cNvPr id="3" name="Footer Placeholder 2">
            <a:extLst>
              <a:ext uri="{FF2B5EF4-FFF2-40B4-BE49-F238E27FC236}">
                <a16:creationId xmlns:a16="http://schemas.microsoft.com/office/drawing/2014/main" id="{167E34F7-C671-004D-809D-FAA835295EF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B55E6A-D1AE-1B44-AE7B-9AA711C28798}"/>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507050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9681E-D7B2-6449-AF06-3270CDE660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882A3C9-366D-3940-BC0B-0CFC920333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53DC75-2188-D14F-8B64-470BD51712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FC69DD6-BF4D-1F43-9CC6-5D52D2316455}"/>
              </a:ext>
            </a:extLst>
          </p:cNvPr>
          <p:cNvSpPr>
            <a:spLocks noGrp="1"/>
          </p:cNvSpPr>
          <p:nvPr>
            <p:ph type="dt" sz="half" idx="10"/>
          </p:nvPr>
        </p:nvSpPr>
        <p:spPr/>
        <p:txBody>
          <a:bodyPr/>
          <a:lstStyle/>
          <a:p>
            <a:fld id="{96F860D4-43D9-1743-83F5-C61DF5B0AAFC}" type="datetimeFigureOut">
              <a:rPr lang="en-US" smtClean="0"/>
              <a:pPr/>
              <a:t>31-Dec-21</a:t>
            </a:fld>
            <a:endParaRPr lang="en-US"/>
          </a:p>
        </p:txBody>
      </p:sp>
      <p:sp>
        <p:nvSpPr>
          <p:cNvPr id="6" name="Footer Placeholder 5">
            <a:extLst>
              <a:ext uri="{FF2B5EF4-FFF2-40B4-BE49-F238E27FC236}">
                <a16:creationId xmlns:a16="http://schemas.microsoft.com/office/drawing/2014/main" id="{B8346F58-8566-B14B-9E2D-ADD0E3195D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B0B562-EE07-E941-B226-A14AAE532392}"/>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0826329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8EB8B-69D9-6A4D-9AB7-AFFFB081EC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3FAE5A-CA14-1A43-91AA-DCAA4B553B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9E1AAA7-3BF0-344A-88DF-721AE46FD4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43809F0-5FCF-8B4E-A9EF-F54690804129}"/>
              </a:ext>
            </a:extLst>
          </p:cNvPr>
          <p:cNvSpPr>
            <a:spLocks noGrp="1"/>
          </p:cNvSpPr>
          <p:nvPr>
            <p:ph type="dt" sz="half" idx="10"/>
          </p:nvPr>
        </p:nvSpPr>
        <p:spPr/>
        <p:txBody>
          <a:bodyPr/>
          <a:lstStyle/>
          <a:p>
            <a:fld id="{96F860D4-43D9-1743-83F5-C61DF5B0AAFC}" type="datetimeFigureOut">
              <a:rPr lang="en-US" smtClean="0"/>
              <a:pPr/>
              <a:t>31-Dec-21</a:t>
            </a:fld>
            <a:endParaRPr lang="en-US"/>
          </a:p>
        </p:txBody>
      </p:sp>
      <p:sp>
        <p:nvSpPr>
          <p:cNvPr id="6" name="Footer Placeholder 5">
            <a:extLst>
              <a:ext uri="{FF2B5EF4-FFF2-40B4-BE49-F238E27FC236}">
                <a16:creationId xmlns:a16="http://schemas.microsoft.com/office/drawing/2014/main" id="{59E36D1F-45BA-FA43-9565-4D8F779528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A31EC5-CE1A-2F4E-AB06-9D0E90530CE7}"/>
              </a:ext>
            </a:extLst>
          </p:cNvPr>
          <p:cNvSpPr>
            <a:spLocks noGrp="1"/>
          </p:cNvSpPr>
          <p:nvPr>
            <p:ph type="sldNum" sz="quarter" idx="12"/>
          </p:nvPr>
        </p:nvSpPr>
        <p:spPr/>
        <p:txBody>
          <a:bodyPr/>
          <a:lstStyle/>
          <a:p>
            <a:fld id="{0DB3F5DA-0F3F-FF46-BDE9-7495294E9A04}" type="slidenum">
              <a:rPr lang="en-US" smtClean="0"/>
              <a:pPr/>
              <a:t>‹#›</a:t>
            </a:fld>
            <a:endParaRPr lang="en-US"/>
          </a:p>
        </p:txBody>
      </p:sp>
    </p:spTree>
    <p:extLst>
      <p:ext uri="{BB962C8B-B14F-4D97-AF65-F5344CB8AC3E}">
        <p14:creationId xmlns:p14="http://schemas.microsoft.com/office/powerpoint/2010/main" val="3211271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00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329BE7-407A-964A-8517-6D42CF674F2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97E2056-654E-8345-A333-D4E1EA3412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FC04D6-869A-864D-95B4-1005B9A7CC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F860D4-43D9-1743-83F5-C61DF5B0AAFC}" type="datetimeFigureOut">
              <a:rPr lang="en-US" smtClean="0"/>
              <a:pPr/>
              <a:t>31-Dec-21</a:t>
            </a:fld>
            <a:endParaRPr lang="en-US"/>
          </a:p>
        </p:txBody>
      </p:sp>
      <p:sp>
        <p:nvSpPr>
          <p:cNvPr id="5" name="Footer Placeholder 4">
            <a:extLst>
              <a:ext uri="{FF2B5EF4-FFF2-40B4-BE49-F238E27FC236}">
                <a16:creationId xmlns:a16="http://schemas.microsoft.com/office/drawing/2014/main" id="{BD2A2738-A23A-F74B-92DF-8746BC7CD0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B72659A-8EA6-A843-9183-BBE98959F8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B3F5DA-0F3F-FF46-BDE9-7495294E9A04}" type="slidenum">
              <a:rPr lang="en-US" smtClean="0"/>
              <a:pPr/>
              <a:t>‹#›</a:t>
            </a:fld>
            <a:endParaRPr lang="en-US"/>
          </a:p>
        </p:txBody>
      </p:sp>
    </p:spTree>
    <p:extLst>
      <p:ext uri="{BB962C8B-B14F-4D97-AF65-F5344CB8AC3E}">
        <p14:creationId xmlns:p14="http://schemas.microsoft.com/office/powerpoint/2010/main" val="5000724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ustomXml" Target="../ink/ink2.xml"/><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11" Type="http://schemas.openxmlformats.org/officeDocument/2006/relationships/image" Target="../media/image4.png"/><Relationship Id="rId10" Type="http://schemas.openxmlformats.org/officeDocument/2006/relationships/customXml" Target="../ink/ink3.xml"/><Relationship Id="rId4" Type="http://schemas.openxmlformats.org/officeDocument/2006/relationships/customXml" Target="../ink/ink1.xml"/><Relationship Id="rId9"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13000"/>
            <a:lum/>
          </a:blip>
          <a:srcRect/>
          <a:stretch>
            <a:fillRect/>
          </a:stretch>
        </a:blipFill>
        <a:effectLst/>
      </p:bgPr>
    </p:bg>
    <p:spTree>
      <p:nvGrpSpPr>
        <p:cNvPr id="1" name=""/>
        <p:cNvGrpSpPr/>
        <p:nvPr/>
      </p:nvGrpSpPr>
      <p:grpSpPr>
        <a:xfrm>
          <a:off x="0" y="0"/>
          <a:ext cx="0" cy="0"/>
          <a:chOff x="0" y="0"/>
          <a:chExt cx="0" cy="0"/>
        </a:xfrm>
      </p:grpSpPr>
      <p:sp>
        <p:nvSpPr>
          <p:cNvPr id="5123" name="TextBox 3"/>
          <p:cNvSpPr txBox="1">
            <a:spLocks noChangeArrowheads="1"/>
          </p:cNvSpPr>
          <p:nvPr/>
        </p:nvSpPr>
        <p:spPr bwMode="auto">
          <a:xfrm>
            <a:off x="571500" y="214313"/>
            <a:ext cx="10763251" cy="646112"/>
          </a:xfrm>
          <a:prstGeom prst="rect">
            <a:avLst/>
          </a:prstGeom>
          <a:noFill/>
          <a:ln w="9525">
            <a:noFill/>
            <a:miter lim="800000"/>
            <a:headEnd/>
            <a:tailEnd/>
          </a:ln>
        </p:spPr>
        <p:txBody>
          <a:bodyPr>
            <a:spAutoFit/>
          </a:bodyPr>
          <a:lstStyle/>
          <a:p>
            <a:pPr algn="ctr"/>
            <a:endParaRPr lang="en-US" sz="3600" dirty="0">
              <a:ea typeface="Arimo" charset="0"/>
              <a:cs typeface="Arimo" charset="0"/>
            </a:endParaRPr>
          </a:p>
        </p:txBody>
      </p:sp>
      <p:sp>
        <p:nvSpPr>
          <p:cNvPr id="7" name="Title 1"/>
          <p:cNvSpPr txBox="1">
            <a:spLocks noChangeArrowheads="1"/>
          </p:cNvSpPr>
          <p:nvPr/>
        </p:nvSpPr>
        <p:spPr>
          <a:xfrm>
            <a:off x="-1" y="0"/>
            <a:ext cx="12191999" cy="1141602"/>
          </a:xfrm>
          <a:prstGeom prst="rect">
            <a:avLst/>
          </a:prstGeom>
          <a:solidFill>
            <a:srgbClr val="C00000"/>
          </a:solidFill>
        </p:spPr>
        <p:txBody>
          <a:bodyPr/>
          <a:lstStyle/>
          <a:p>
            <a:pPr lvl="0" algn="ctr">
              <a:lnSpc>
                <a:spcPct val="90000"/>
              </a:lnSpc>
              <a:spcBef>
                <a:spcPct val="0"/>
              </a:spcBef>
              <a:defRPr/>
            </a:pPr>
            <a:r>
              <a:rPr lang="en-US" altLang="zh-CN" sz="2800" b="1" dirty="0">
                <a:solidFill>
                  <a:schemeClr val="bg1"/>
                </a:solidFill>
                <a:latin typeface="Tinos"/>
                <a:ea typeface="+mj-ea"/>
                <a:cs typeface="+mj-cs"/>
              </a:rPr>
              <a:t>School of Mechanical Engineering</a:t>
            </a:r>
          </a:p>
          <a:p>
            <a:pPr lvl="0" algn="ctr">
              <a:lnSpc>
                <a:spcPct val="90000"/>
              </a:lnSpc>
              <a:spcBef>
                <a:spcPct val="0"/>
              </a:spcBef>
              <a:defRPr/>
            </a:pPr>
            <a:br>
              <a:rPr lang="en-US" altLang="zh-CN" b="1" dirty="0">
                <a:solidFill>
                  <a:schemeClr val="bg1"/>
                </a:solidFill>
                <a:latin typeface="Tinos"/>
                <a:ea typeface="+mj-ea"/>
                <a:cs typeface="+mj-cs"/>
              </a:rPr>
            </a:br>
            <a:r>
              <a:rPr lang="en-US" altLang="zh-CN" b="1" dirty="0">
                <a:solidFill>
                  <a:schemeClr val="bg1"/>
                </a:solidFill>
                <a:latin typeface="Tinos"/>
                <a:ea typeface="+mj-ea"/>
                <a:cs typeface="+mj-cs"/>
              </a:rPr>
              <a:t> Course Code : BME01P1001	  Course Name: Engineering graphics &amp; introduction to digital fabrication</a:t>
            </a:r>
            <a:endParaRPr kumimoji="0" lang="zh-CN" altLang="en-US" b="1" i="0" u="none" strike="noStrike" kern="1200" cap="none" spc="0" normalizeH="0" baseline="0" noProof="0" dirty="0">
              <a:ln>
                <a:noFill/>
              </a:ln>
              <a:solidFill>
                <a:schemeClr val="bg1"/>
              </a:solidFill>
              <a:effectLst/>
              <a:uLnTx/>
              <a:uFillTx/>
              <a:latin typeface="Tinos"/>
              <a:ea typeface="+mj-ea"/>
              <a:cs typeface="+mj-cs"/>
            </a:endParaRPr>
          </a:p>
        </p:txBody>
      </p:sp>
      <p:sp>
        <p:nvSpPr>
          <p:cNvPr id="12" name="TextBox 11"/>
          <p:cNvSpPr txBox="1"/>
          <p:nvPr/>
        </p:nvSpPr>
        <p:spPr>
          <a:xfrm>
            <a:off x="463114" y="2809325"/>
            <a:ext cx="10485120" cy="1323439"/>
          </a:xfrm>
          <a:prstGeom prst="rect">
            <a:avLst/>
          </a:prstGeom>
          <a:noFill/>
        </p:spPr>
        <p:txBody>
          <a:bodyPr wrap="square" rtlCol="0">
            <a:spAutoFit/>
          </a:bodyPr>
          <a:lstStyle/>
          <a:p>
            <a:pPr algn="ctr"/>
            <a:r>
              <a:rPr lang="en-IN" sz="4000" b="1" dirty="0">
                <a:solidFill>
                  <a:srgbClr val="002060"/>
                </a:solidFill>
              </a:rPr>
              <a:t>TOPIC-PROJECTION OF SOLID- CYLINDER,CONE AND PRISM</a:t>
            </a:r>
            <a:endParaRPr lang="en-US" sz="4000" b="1" dirty="0">
              <a:solidFill>
                <a:srgbClr val="002060"/>
              </a:solidFill>
            </a:endParaRPr>
          </a:p>
        </p:txBody>
      </p:sp>
      <p:sp>
        <p:nvSpPr>
          <p:cNvPr id="17" name="Title 1"/>
          <p:cNvSpPr txBox="1">
            <a:spLocks noChangeArrowheads="1"/>
          </p:cNvSpPr>
          <p:nvPr/>
        </p:nvSpPr>
        <p:spPr>
          <a:xfrm>
            <a:off x="-1" y="6416040"/>
            <a:ext cx="12191997" cy="441960"/>
          </a:xfrm>
          <a:prstGeom prst="rect">
            <a:avLst/>
          </a:prstGeom>
          <a:solidFill>
            <a:srgbClr val="C00000"/>
          </a:solidFill>
        </p:spPr>
        <p:txBody>
          <a:bodyPr/>
          <a:lstStyle/>
          <a:p>
            <a:pPr>
              <a:lnSpc>
                <a:spcPct val="90000"/>
              </a:lnSpc>
              <a:spcBef>
                <a:spcPct val="0"/>
              </a:spcBef>
              <a:defRPr/>
            </a:pPr>
            <a:r>
              <a:rPr kumimoji="0" lang="en-IN" altLang="zh-CN" b="1" i="0" u="none" strike="noStrike" kern="1200" cap="none" spc="0" normalizeH="0" baseline="0" noProof="0" dirty="0">
                <a:ln>
                  <a:noFill/>
                </a:ln>
                <a:solidFill>
                  <a:schemeClr val="bg1"/>
                </a:solidFill>
                <a:effectLst/>
                <a:uLnTx/>
                <a:uFillTx/>
                <a:latin typeface="Tinos"/>
                <a:ea typeface="+mj-ea"/>
                <a:cs typeface="+mj-cs"/>
              </a:rPr>
              <a:t>Name of the Faculty:</a:t>
            </a:r>
            <a:r>
              <a:rPr kumimoji="0" lang="en-IN" altLang="zh-CN" b="1" i="0" u="none" strike="noStrike" kern="1200" cap="none" spc="0" normalizeH="0" noProof="0" dirty="0">
                <a:ln>
                  <a:noFill/>
                </a:ln>
                <a:solidFill>
                  <a:schemeClr val="bg1"/>
                </a:solidFill>
                <a:effectLst/>
                <a:uLnTx/>
                <a:uFillTx/>
                <a:latin typeface="Tinos"/>
                <a:ea typeface="+mj-ea"/>
                <a:cs typeface="+mj-cs"/>
              </a:rPr>
              <a:t> </a:t>
            </a:r>
            <a:r>
              <a:rPr kumimoji="0" lang="en-IN" altLang="zh-CN" b="1" i="0" u="none" strike="noStrike" kern="1200" cap="none" spc="0" normalizeH="0" baseline="0" noProof="0" dirty="0">
                <a:ln>
                  <a:noFill/>
                </a:ln>
                <a:solidFill>
                  <a:schemeClr val="bg1"/>
                </a:solidFill>
                <a:effectLst/>
                <a:uLnTx/>
                <a:uFillTx/>
                <a:latin typeface="Tinos"/>
                <a:ea typeface="+mj-ea"/>
                <a:cs typeface="+mj-cs"/>
              </a:rPr>
              <a:t> </a:t>
            </a:r>
            <a:r>
              <a:rPr kumimoji="0" lang="en-IN" altLang="zh-CN" b="1" i="0" u="none" strike="noStrike" kern="1200" cap="none" spc="0" normalizeH="0" baseline="0" noProof="0" dirty="0" err="1">
                <a:ln>
                  <a:noFill/>
                </a:ln>
                <a:solidFill>
                  <a:schemeClr val="bg1"/>
                </a:solidFill>
                <a:effectLst/>
                <a:uLnTx/>
                <a:uFillTx/>
                <a:latin typeface="Tinos"/>
                <a:ea typeface="+mj-ea"/>
                <a:cs typeface="+mj-cs"/>
              </a:rPr>
              <a:t>Dr.</a:t>
            </a:r>
            <a:r>
              <a:rPr kumimoji="0" lang="en-IN" altLang="zh-CN" b="1" i="0" u="none" strike="noStrike" kern="1200" cap="none" spc="0" normalizeH="0" baseline="0" noProof="0" dirty="0">
                <a:ln>
                  <a:noFill/>
                </a:ln>
                <a:solidFill>
                  <a:schemeClr val="bg1"/>
                </a:solidFill>
                <a:effectLst/>
                <a:uLnTx/>
                <a:uFillTx/>
                <a:latin typeface="Tinos"/>
                <a:ea typeface="+mj-ea"/>
                <a:cs typeface="+mj-cs"/>
              </a:rPr>
              <a:t> KK Dubey 		</a:t>
            </a:r>
            <a:r>
              <a:rPr lang="en-IN" altLang="zh-CN" b="1" dirty="0">
                <a:solidFill>
                  <a:schemeClr val="bg1"/>
                </a:solidFill>
                <a:latin typeface="Tinos"/>
                <a:ea typeface="+mj-ea"/>
                <a:cs typeface="+mj-cs"/>
              </a:rPr>
              <a:t>                                   </a:t>
            </a:r>
            <a:r>
              <a:rPr lang="en-US" altLang="zh-CN" b="1" dirty="0">
                <a:solidFill>
                  <a:schemeClr val="bg1"/>
                </a:solidFill>
                <a:latin typeface="Tinos"/>
              </a:rPr>
              <a:t>Program Name: B.Tech-1</a:t>
            </a:r>
            <a:r>
              <a:rPr lang="en-US" altLang="zh-CN" b="1" baseline="30000" dirty="0">
                <a:solidFill>
                  <a:schemeClr val="bg1"/>
                </a:solidFill>
                <a:latin typeface="Tinos"/>
              </a:rPr>
              <a:t>ST</a:t>
            </a:r>
            <a:r>
              <a:rPr lang="en-US" altLang="zh-CN" b="1" dirty="0">
                <a:solidFill>
                  <a:schemeClr val="bg1"/>
                </a:solidFill>
                <a:latin typeface="Tinos"/>
              </a:rPr>
              <a:t> Year</a:t>
            </a:r>
          </a:p>
          <a:p>
            <a:pPr>
              <a:lnSpc>
                <a:spcPct val="90000"/>
              </a:lnSpc>
              <a:spcBef>
                <a:spcPct val="0"/>
              </a:spcBef>
              <a:defRPr/>
            </a:pPr>
            <a:endParaRPr lang="zh-CN" altLang="en-US" b="1" dirty="0">
              <a:solidFill>
                <a:schemeClr val="bg1"/>
              </a:solidFill>
              <a:latin typeface="Tinos"/>
            </a:endParaRPr>
          </a:p>
          <a:p>
            <a:pPr lvl="0">
              <a:lnSpc>
                <a:spcPct val="90000"/>
              </a:lnSpc>
              <a:spcBef>
                <a:spcPct val="0"/>
              </a:spcBef>
              <a:defRPr/>
            </a:pPr>
            <a:endParaRPr kumimoji="0" lang="en-IN" altLang="zh-CN" b="1" i="0" u="none" strike="noStrike" kern="1200" cap="none" spc="0" normalizeH="0" baseline="0" noProof="0" dirty="0">
              <a:ln>
                <a:noFill/>
              </a:ln>
              <a:solidFill>
                <a:schemeClr val="bg1"/>
              </a:solidFill>
              <a:effectLst/>
              <a:uLnTx/>
              <a:uFillTx/>
              <a:latin typeface="Tinos"/>
              <a:ea typeface="+mj-ea"/>
              <a:cs typeface="+mj-cs"/>
            </a:endParaRP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FE057B16-9F68-43E0-8F41-3AF27FA13948}"/>
                  </a:ext>
                </a:extLst>
              </p14:cNvPr>
              <p14:cNvContentPartPr/>
              <p14:nvPr/>
            </p14:nvContentPartPr>
            <p14:xfrm>
              <a:off x="8967767" y="5297765"/>
              <a:ext cx="3960" cy="22680"/>
            </p14:xfrm>
          </p:contentPart>
        </mc:Choice>
        <mc:Fallback xmlns="">
          <p:pic>
            <p:nvPicPr>
              <p:cNvPr id="2" name="Ink 1">
                <a:extLst>
                  <a:ext uri="{FF2B5EF4-FFF2-40B4-BE49-F238E27FC236}">
                    <a16:creationId xmlns:a16="http://schemas.microsoft.com/office/drawing/2014/main" id="{FE057B16-9F68-43E0-8F41-3AF27FA13948}"/>
                  </a:ext>
                </a:extLst>
              </p:cNvPr>
              <p:cNvPicPr/>
              <p:nvPr/>
            </p:nvPicPr>
            <p:blipFill>
              <a:blip r:embed="rId7"/>
              <a:stretch>
                <a:fillRect/>
              </a:stretch>
            </p:blipFill>
            <p:spPr>
              <a:xfrm>
                <a:off x="8958767" y="5289125"/>
                <a:ext cx="21600" cy="403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 name="Ink 2">
                <a:extLst>
                  <a:ext uri="{FF2B5EF4-FFF2-40B4-BE49-F238E27FC236}">
                    <a16:creationId xmlns:a16="http://schemas.microsoft.com/office/drawing/2014/main" id="{2EBB287D-7696-4BBE-83B5-D30AC5B6E36B}"/>
                  </a:ext>
                </a:extLst>
              </p14:cNvPr>
              <p14:cNvContentPartPr/>
              <p14:nvPr/>
            </p14:nvContentPartPr>
            <p14:xfrm>
              <a:off x="9047687" y="5141525"/>
              <a:ext cx="29880" cy="158760"/>
            </p14:xfrm>
          </p:contentPart>
        </mc:Choice>
        <mc:Fallback xmlns="">
          <p:pic>
            <p:nvPicPr>
              <p:cNvPr id="3" name="Ink 2">
                <a:extLst>
                  <a:ext uri="{FF2B5EF4-FFF2-40B4-BE49-F238E27FC236}">
                    <a16:creationId xmlns:a16="http://schemas.microsoft.com/office/drawing/2014/main" id="{2EBB287D-7696-4BBE-83B5-D30AC5B6E36B}"/>
                  </a:ext>
                </a:extLst>
              </p:cNvPr>
              <p:cNvPicPr/>
              <p:nvPr/>
            </p:nvPicPr>
            <p:blipFill>
              <a:blip r:embed="rId9"/>
              <a:stretch>
                <a:fillRect/>
              </a:stretch>
            </p:blipFill>
            <p:spPr>
              <a:xfrm>
                <a:off x="9039047" y="5132525"/>
                <a:ext cx="47520" cy="1764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94C0BE0C-78BB-4080-9510-C5B8D7B33909}"/>
                  </a:ext>
                </a:extLst>
              </p14:cNvPr>
              <p14:cNvContentPartPr/>
              <p14:nvPr/>
            </p14:nvContentPartPr>
            <p14:xfrm>
              <a:off x="4468708" y="2038985"/>
              <a:ext cx="360" cy="15120"/>
            </p14:xfrm>
          </p:contentPart>
        </mc:Choice>
        <mc:Fallback xmlns="">
          <p:pic>
            <p:nvPicPr>
              <p:cNvPr id="9" name="Ink 8">
                <a:extLst>
                  <a:ext uri="{FF2B5EF4-FFF2-40B4-BE49-F238E27FC236}">
                    <a16:creationId xmlns:a16="http://schemas.microsoft.com/office/drawing/2014/main" id="{94C0BE0C-78BB-4080-9510-C5B8D7B33909}"/>
                  </a:ext>
                </a:extLst>
              </p:cNvPr>
              <p:cNvPicPr/>
              <p:nvPr/>
            </p:nvPicPr>
            <p:blipFill>
              <a:blip r:embed="rId11"/>
              <a:stretch>
                <a:fillRect/>
              </a:stretch>
            </p:blipFill>
            <p:spPr>
              <a:xfrm>
                <a:off x="4459708" y="2030345"/>
                <a:ext cx="18000" cy="32760"/>
              </a:xfrm>
              <a:prstGeom prst="rect">
                <a:avLst/>
              </a:prstGeom>
            </p:spPr>
          </p:pic>
        </mc:Fallback>
      </mc:AlternateContent>
    </p:spTree>
  </p:cSld>
  <p:clrMapOvr>
    <a:masterClrMapping/>
  </p:clrMapOvr>
  <p:transition advTm="5281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Title 4"/>
          <p:cNvSpPr>
            <a:spLocks noGrp="1"/>
          </p:cNvSpPr>
          <p:nvPr>
            <p:ph type="title" idx="4294967295"/>
          </p:nvPr>
        </p:nvSpPr>
        <p:spPr>
          <a:xfrm>
            <a:off x="1676400" y="152400"/>
            <a:ext cx="8839200" cy="762000"/>
          </a:xfrm>
        </p:spPr>
        <p:txBody>
          <a:bodyPr/>
          <a:lstStyle/>
          <a:p>
            <a:r>
              <a:rPr lang="en-US" altLang="en-US" sz="3200" b="1" u="sng"/>
              <a:t>Actual Vapor-Compression Cycle</a:t>
            </a:r>
          </a:p>
        </p:txBody>
      </p:sp>
      <p:pic>
        <p:nvPicPr>
          <p:cNvPr id="22" name="Picture 21"/>
          <p:cNvPicPr>
            <a:picLocks noChangeAspect="1"/>
          </p:cNvPicPr>
          <p:nvPr/>
        </p:nvPicPr>
        <p:blipFill>
          <a:blip r:embed="rId5"/>
          <a:stretch>
            <a:fillRect/>
          </a:stretch>
        </p:blipFill>
        <p:spPr>
          <a:xfrm>
            <a:off x="0" y="0"/>
            <a:ext cx="865707" cy="847417"/>
          </a:xfrm>
          <a:prstGeom prst="rect">
            <a:avLst/>
          </a:prstGeom>
        </p:spPr>
      </p:pic>
      <p:pic>
        <p:nvPicPr>
          <p:cNvPr id="23" name="Picture 22"/>
          <p:cNvPicPr>
            <a:picLocks noChangeAspect="1"/>
          </p:cNvPicPr>
          <p:nvPr/>
        </p:nvPicPr>
        <p:blipFill>
          <a:blip r:embed="rId6"/>
          <a:stretch>
            <a:fillRect/>
          </a:stretch>
        </p:blipFill>
        <p:spPr>
          <a:xfrm>
            <a:off x="851678" y="-1588"/>
            <a:ext cx="11339543" cy="871804"/>
          </a:xfrm>
          <a:prstGeom prst="rect">
            <a:avLst/>
          </a:prstGeom>
        </p:spPr>
      </p:pic>
      <p:pic>
        <p:nvPicPr>
          <p:cNvPr id="24" name="Picture 23"/>
          <p:cNvPicPr>
            <a:picLocks noChangeAspect="1"/>
          </p:cNvPicPr>
          <p:nvPr/>
        </p:nvPicPr>
        <p:blipFill>
          <a:blip r:embed="rId6"/>
          <a:stretch>
            <a:fillRect/>
          </a:stretch>
        </p:blipFill>
        <p:spPr>
          <a:xfrm>
            <a:off x="-7154" y="5986196"/>
            <a:ext cx="12107776" cy="871804"/>
          </a:xfrm>
          <a:prstGeom prst="rect">
            <a:avLst/>
          </a:prstGeom>
        </p:spPr>
      </p:pic>
      <p:sp>
        <p:nvSpPr>
          <p:cNvPr id="2" name="TextBox 1"/>
          <p:cNvSpPr txBox="1"/>
          <p:nvPr/>
        </p:nvSpPr>
        <p:spPr>
          <a:xfrm>
            <a:off x="1143211" y="83403"/>
            <a:ext cx="8554581" cy="769441"/>
          </a:xfrm>
          <a:prstGeom prst="rect">
            <a:avLst/>
          </a:prstGeom>
          <a:noFill/>
        </p:spPr>
        <p:txBody>
          <a:bodyPr wrap="square" rtlCol="0">
            <a:spAutoFit/>
          </a:bodyPr>
          <a:lstStyle/>
          <a:p>
            <a:r>
              <a:rPr lang="en-US" sz="2400" b="1" dirty="0">
                <a:solidFill>
                  <a:schemeClr val="bg1"/>
                </a:solidFill>
              </a:rPr>
              <a:t>CONCEPT VEDIO-HEXAGONE PYRAMID PROJECTION</a:t>
            </a:r>
          </a:p>
          <a:p>
            <a:r>
              <a:rPr lang="en-US" sz="2000" b="1" dirty="0">
                <a:solidFill>
                  <a:schemeClr val="bg1"/>
                </a:solidFill>
              </a:rPr>
              <a:t>SOURCE-https://www.youtube.com/watch?v=Fn6y786kwRA</a:t>
            </a:r>
          </a:p>
        </p:txBody>
      </p:sp>
      <p:pic>
        <p:nvPicPr>
          <p:cNvPr id="4" name="projection of soli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115892" y="1068388"/>
            <a:ext cx="7581900" cy="4572000"/>
          </a:xfrm>
          <a:prstGeom prst="rect">
            <a:avLst/>
          </a:prstGeom>
        </p:spPr>
      </p:pic>
    </p:spTree>
    <p:extLst>
      <p:ext uri="{BB962C8B-B14F-4D97-AF65-F5344CB8AC3E}">
        <p14:creationId xmlns:p14="http://schemas.microsoft.com/office/powerpoint/2010/main" val="42748466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Title 4"/>
          <p:cNvSpPr>
            <a:spLocks noGrp="1"/>
          </p:cNvSpPr>
          <p:nvPr>
            <p:ph type="title" idx="4294967295"/>
          </p:nvPr>
        </p:nvSpPr>
        <p:spPr>
          <a:xfrm>
            <a:off x="1676400" y="152400"/>
            <a:ext cx="8839200" cy="762000"/>
          </a:xfrm>
        </p:spPr>
        <p:txBody>
          <a:bodyPr/>
          <a:lstStyle/>
          <a:p>
            <a:r>
              <a:rPr lang="en-US" altLang="en-US" sz="3200" b="1" u="sng"/>
              <a:t>Actual Vapor-Compression Cycle</a:t>
            </a:r>
          </a:p>
        </p:txBody>
      </p:sp>
      <p:pic>
        <p:nvPicPr>
          <p:cNvPr id="23" name="Picture 22"/>
          <p:cNvPicPr>
            <a:picLocks noChangeAspect="1"/>
          </p:cNvPicPr>
          <p:nvPr/>
        </p:nvPicPr>
        <p:blipFill>
          <a:blip r:embed="rId3"/>
          <a:stretch>
            <a:fillRect/>
          </a:stretch>
        </p:blipFill>
        <p:spPr>
          <a:xfrm>
            <a:off x="0" y="0"/>
            <a:ext cx="865707" cy="847417"/>
          </a:xfrm>
          <a:prstGeom prst="rect">
            <a:avLst/>
          </a:prstGeom>
        </p:spPr>
      </p:pic>
      <p:pic>
        <p:nvPicPr>
          <p:cNvPr id="24" name="Picture 23"/>
          <p:cNvPicPr>
            <a:picLocks noChangeAspect="1"/>
          </p:cNvPicPr>
          <p:nvPr/>
        </p:nvPicPr>
        <p:blipFill>
          <a:blip r:embed="rId4"/>
          <a:stretch>
            <a:fillRect/>
          </a:stretch>
        </p:blipFill>
        <p:spPr>
          <a:xfrm>
            <a:off x="851678" y="-40224"/>
            <a:ext cx="11339543" cy="871804"/>
          </a:xfrm>
          <a:prstGeom prst="rect">
            <a:avLst/>
          </a:prstGeom>
        </p:spPr>
      </p:pic>
      <p:pic>
        <p:nvPicPr>
          <p:cNvPr id="25" name="Picture 24"/>
          <p:cNvPicPr>
            <a:picLocks noChangeAspect="1"/>
          </p:cNvPicPr>
          <p:nvPr/>
        </p:nvPicPr>
        <p:blipFill>
          <a:blip r:embed="rId4"/>
          <a:stretch>
            <a:fillRect/>
          </a:stretch>
        </p:blipFill>
        <p:spPr>
          <a:xfrm>
            <a:off x="-7154" y="5986196"/>
            <a:ext cx="12107776" cy="871804"/>
          </a:xfrm>
          <a:prstGeom prst="rect">
            <a:avLst/>
          </a:prstGeom>
        </p:spPr>
      </p:pic>
      <p:sp>
        <p:nvSpPr>
          <p:cNvPr id="2" name="TextBox 1"/>
          <p:cNvSpPr txBox="1"/>
          <p:nvPr/>
        </p:nvSpPr>
        <p:spPr>
          <a:xfrm>
            <a:off x="978100" y="239447"/>
            <a:ext cx="2211888" cy="461665"/>
          </a:xfrm>
          <a:prstGeom prst="rect">
            <a:avLst/>
          </a:prstGeom>
          <a:noFill/>
        </p:spPr>
        <p:txBody>
          <a:bodyPr wrap="none" rtlCol="0">
            <a:spAutoFit/>
          </a:bodyPr>
          <a:lstStyle/>
          <a:p>
            <a:r>
              <a:rPr lang="en-US" sz="2400" b="1" dirty="0">
                <a:solidFill>
                  <a:schemeClr val="bg1"/>
                </a:solidFill>
              </a:rPr>
              <a:t>Cone Projection</a:t>
            </a:r>
          </a:p>
        </p:txBody>
      </p:sp>
      <p:sp>
        <p:nvSpPr>
          <p:cNvPr id="3" name="Rectangle 2"/>
          <p:cNvSpPr/>
          <p:nvPr/>
        </p:nvSpPr>
        <p:spPr>
          <a:xfrm>
            <a:off x="295518" y="934464"/>
            <a:ext cx="11076525" cy="830997"/>
          </a:xfrm>
          <a:prstGeom prst="rect">
            <a:avLst/>
          </a:prstGeom>
        </p:spPr>
        <p:txBody>
          <a:bodyPr wrap="square">
            <a:spAutoFit/>
          </a:bodyPr>
          <a:lstStyle/>
          <a:p>
            <a:r>
              <a:rPr lang="en-US" sz="2400" b="1" dirty="0">
                <a:solidFill>
                  <a:srgbClr val="C00000"/>
                </a:solidFill>
              </a:rPr>
              <a:t>Problem-1</a:t>
            </a:r>
            <a:r>
              <a:rPr lang="en-US" sz="2400" b="1" dirty="0">
                <a:solidFill>
                  <a:srgbClr val="0070C0"/>
                </a:solidFill>
              </a:rPr>
              <a:t>-A cone with base diameter 50 mm and axis 60 mm rests on HP on a base point such that the axis is parallel to VP and inclined at 30° to HP. Draw its projections</a:t>
            </a:r>
          </a:p>
        </p:txBody>
      </p:sp>
      <p:sp>
        <p:nvSpPr>
          <p:cNvPr id="4" name="Rectangle 3"/>
          <p:cNvSpPr/>
          <p:nvPr/>
        </p:nvSpPr>
        <p:spPr>
          <a:xfrm>
            <a:off x="295518" y="1988157"/>
            <a:ext cx="11656075" cy="3970318"/>
          </a:xfrm>
          <a:prstGeom prst="rect">
            <a:avLst/>
          </a:prstGeom>
        </p:spPr>
        <p:txBody>
          <a:bodyPr wrap="square">
            <a:spAutoFit/>
          </a:bodyPr>
          <a:lstStyle/>
          <a:p>
            <a:r>
              <a:rPr lang="en-US" b="1" dirty="0">
                <a:solidFill>
                  <a:srgbClr val="7030A0"/>
                </a:solidFill>
              </a:rPr>
              <a:t>PROCESS</a:t>
            </a:r>
          </a:p>
          <a:p>
            <a:r>
              <a:rPr lang="en-US" b="1" dirty="0"/>
              <a:t>Stage 1</a:t>
            </a:r>
          </a:p>
          <a:p>
            <a:r>
              <a:rPr lang="en-US" b="1" dirty="0"/>
              <a:t>The cone is kept on its base on the H.P. so that the axis will be perpendicular to the H.P.</a:t>
            </a:r>
          </a:p>
          <a:p>
            <a:r>
              <a:rPr lang="en-US" b="1" dirty="0"/>
              <a:t>1 – Draw the horizontal </a:t>
            </a:r>
            <a:r>
              <a:rPr lang="en-US" b="1" dirty="0" err="1"/>
              <a:t>centre</a:t>
            </a:r>
            <a:r>
              <a:rPr lang="en-US" b="1" dirty="0"/>
              <a:t> and vertical </a:t>
            </a:r>
            <a:r>
              <a:rPr lang="en-US" b="1" dirty="0" err="1"/>
              <a:t>centre</a:t>
            </a:r>
            <a:r>
              <a:rPr lang="en-US" b="1" dirty="0"/>
              <a:t> line. The meeting point of axis line, taking the radius 30 </a:t>
            </a:r>
            <a:r>
              <a:rPr lang="en-US" b="1" dirty="0" err="1"/>
              <a:t>m.m</a:t>
            </a:r>
            <a:r>
              <a:rPr lang="en-US" b="1" dirty="0"/>
              <a:t> for construction of a circle of diameter 60 </a:t>
            </a:r>
            <a:r>
              <a:rPr lang="en-US" b="1" dirty="0" err="1"/>
              <a:t>m.m</a:t>
            </a:r>
            <a:r>
              <a:rPr lang="en-US" b="1" dirty="0"/>
              <a:t> to represent the T.V of the cone. Mark apex o at the </a:t>
            </a:r>
            <a:r>
              <a:rPr lang="en-US" b="1" dirty="0" err="1"/>
              <a:t>centre</a:t>
            </a:r>
            <a:r>
              <a:rPr lang="en-US" b="1" dirty="0"/>
              <a:t>.  Divide the circle into 12 equal parts and mark them as </a:t>
            </a:r>
            <a:r>
              <a:rPr lang="en-US" b="1" dirty="0" err="1"/>
              <a:t>a,b,c,d,e,f,g,h</a:t>
            </a:r>
            <a:r>
              <a:rPr lang="en-US" b="1" dirty="0"/>
              <a:t>,- - - - l .</a:t>
            </a:r>
          </a:p>
          <a:p>
            <a:r>
              <a:rPr lang="en-US" b="1" dirty="0"/>
              <a:t>2 – Draw a triangle a - g – 0’ of height 60 </a:t>
            </a:r>
            <a:r>
              <a:rPr lang="en-US" b="1" dirty="0" err="1"/>
              <a:t>m.m</a:t>
            </a:r>
            <a:r>
              <a:rPr lang="en-US" b="1" dirty="0"/>
              <a:t> to represent F.V of the cone. Project </a:t>
            </a:r>
            <a:r>
              <a:rPr lang="en-US" b="1" dirty="0" err="1"/>
              <a:t>a,b,c</a:t>
            </a:r>
            <a:r>
              <a:rPr lang="en-US" b="1" dirty="0"/>
              <a:t>  etc.  To a’.</a:t>
            </a:r>
          </a:p>
          <a:p>
            <a:r>
              <a:rPr lang="en-US" b="1" dirty="0"/>
              <a:t>Stage ii</a:t>
            </a:r>
          </a:p>
          <a:p>
            <a:r>
              <a:rPr lang="en-US" b="1" dirty="0"/>
              <a:t>The cone is now tilted about a point on its circumference such that a generator will fall on the HP.</a:t>
            </a:r>
          </a:p>
          <a:p>
            <a:r>
              <a:rPr lang="en-US" b="1" dirty="0"/>
              <a:t>3 – Redraw FV in such a way that edge 7’ – 0’ will coincide with XY. Relocate points 1’, 2’, 3’; </a:t>
            </a:r>
            <a:r>
              <a:rPr lang="en-US" b="1" dirty="0" err="1"/>
              <a:t>etc</a:t>
            </a:r>
            <a:r>
              <a:rPr lang="en-US" b="1" dirty="0"/>
              <a:t>’ on 1’ -7’ by using a divider.</a:t>
            </a:r>
          </a:p>
          <a:p>
            <a:r>
              <a:rPr lang="en-US" b="1" dirty="0"/>
              <a:t>4 – Project  1’, 2’, 3’, </a:t>
            </a:r>
            <a:r>
              <a:rPr lang="en-US" b="1" dirty="0" err="1"/>
              <a:t>etc</a:t>
            </a:r>
            <a:r>
              <a:rPr lang="en-US" b="1" dirty="0"/>
              <a:t> ., from FV  to  intersect  the projectors through 1,2,3, etc., to obtain 11,21,31, etc.,</a:t>
            </a:r>
          </a:p>
          <a:p>
            <a:r>
              <a:rPr lang="en-US" b="1" dirty="0"/>
              <a:t>Join 11, 21, 31, etc. to obtain elliptical base. Also obtain o1 in a similar way.</a:t>
            </a:r>
          </a:p>
          <a:p>
            <a:r>
              <a:rPr lang="en-US" b="1" dirty="0"/>
              <a:t>5 – Join o1 to the ellipse by drawing two tangent lines. The view represents the required TV.</a:t>
            </a:r>
          </a:p>
        </p:txBody>
      </p:sp>
    </p:spTree>
    <p:extLst>
      <p:ext uri="{BB962C8B-B14F-4D97-AF65-F5344CB8AC3E}">
        <p14:creationId xmlns:p14="http://schemas.microsoft.com/office/powerpoint/2010/main" val="4136079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Title 4"/>
          <p:cNvSpPr>
            <a:spLocks noGrp="1"/>
          </p:cNvSpPr>
          <p:nvPr>
            <p:ph type="title" idx="4294967295"/>
          </p:nvPr>
        </p:nvSpPr>
        <p:spPr>
          <a:xfrm>
            <a:off x="1676400" y="152400"/>
            <a:ext cx="8839200" cy="762000"/>
          </a:xfrm>
        </p:spPr>
        <p:txBody>
          <a:bodyPr/>
          <a:lstStyle/>
          <a:p>
            <a:r>
              <a:rPr lang="en-US" altLang="en-US" sz="3200" b="1" u="sng"/>
              <a:t>Actual Vapor-Compression Cycle</a:t>
            </a:r>
          </a:p>
        </p:txBody>
      </p:sp>
      <p:pic>
        <p:nvPicPr>
          <p:cNvPr id="23" name="Picture 22"/>
          <p:cNvPicPr>
            <a:picLocks noChangeAspect="1"/>
          </p:cNvPicPr>
          <p:nvPr/>
        </p:nvPicPr>
        <p:blipFill>
          <a:blip r:embed="rId3"/>
          <a:stretch>
            <a:fillRect/>
          </a:stretch>
        </p:blipFill>
        <p:spPr>
          <a:xfrm>
            <a:off x="0" y="1"/>
            <a:ext cx="865707" cy="701112"/>
          </a:xfrm>
          <a:prstGeom prst="rect">
            <a:avLst/>
          </a:prstGeom>
        </p:spPr>
      </p:pic>
      <p:pic>
        <p:nvPicPr>
          <p:cNvPr id="24" name="Picture 23"/>
          <p:cNvPicPr>
            <a:picLocks noChangeAspect="1"/>
          </p:cNvPicPr>
          <p:nvPr/>
        </p:nvPicPr>
        <p:blipFill>
          <a:blip r:embed="rId4"/>
          <a:stretch>
            <a:fillRect/>
          </a:stretch>
        </p:blipFill>
        <p:spPr>
          <a:xfrm>
            <a:off x="851678" y="-40224"/>
            <a:ext cx="11339543" cy="741336"/>
          </a:xfrm>
          <a:prstGeom prst="rect">
            <a:avLst/>
          </a:prstGeom>
        </p:spPr>
      </p:pic>
      <p:pic>
        <p:nvPicPr>
          <p:cNvPr id="25" name="Picture 24"/>
          <p:cNvPicPr>
            <a:picLocks noChangeAspect="1"/>
          </p:cNvPicPr>
          <p:nvPr/>
        </p:nvPicPr>
        <p:blipFill>
          <a:blip r:embed="rId4"/>
          <a:stretch>
            <a:fillRect/>
          </a:stretch>
        </p:blipFill>
        <p:spPr>
          <a:xfrm>
            <a:off x="-7154" y="6645498"/>
            <a:ext cx="12107776" cy="212501"/>
          </a:xfrm>
          <a:prstGeom prst="rect">
            <a:avLst/>
          </a:prstGeom>
        </p:spPr>
      </p:pic>
      <p:sp>
        <p:nvSpPr>
          <p:cNvPr id="2" name="TextBox 1"/>
          <p:cNvSpPr txBox="1"/>
          <p:nvPr/>
        </p:nvSpPr>
        <p:spPr>
          <a:xfrm>
            <a:off x="978100" y="239447"/>
            <a:ext cx="2211888" cy="461665"/>
          </a:xfrm>
          <a:prstGeom prst="rect">
            <a:avLst/>
          </a:prstGeom>
          <a:noFill/>
        </p:spPr>
        <p:txBody>
          <a:bodyPr wrap="none" rtlCol="0">
            <a:spAutoFit/>
          </a:bodyPr>
          <a:lstStyle/>
          <a:p>
            <a:r>
              <a:rPr lang="en-US" sz="2400" b="1" dirty="0">
                <a:solidFill>
                  <a:schemeClr val="bg1"/>
                </a:solidFill>
              </a:rPr>
              <a:t>Cone Projection</a:t>
            </a:r>
          </a:p>
        </p:txBody>
      </p:sp>
      <p:pic>
        <p:nvPicPr>
          <p:cNvPr id="3" name="Picture 2"/>
          <p:cNvPicPr>
            <a:picLocks noChangeAspect="1"/>
          </p:cNvPicPr>
          <p:nvPr/>
        </p:nvPicPr>
        <p:blipFill>
          <a:blip r:embed="rId5"/>
          <a:stretch>
            <a:fillRect/>
          </a:stretch>
        </p:blipFill>
        <p:spPr>
          <a:xfrm>
            <a:off x="1459929" y="1194071"/>
            <a:ext cx="9476232" cy="5319617"/>
          </a:xfrm>
          <a:prstGeom prst="rect">
            <a:avLst/>
          </a:prstGeom>
        </p:spPr>
      </p:pic>
      <p:sp>
        <p:nvSpPr>
          <p:cNvPr id="4" name="Rectangle 3"/>
          <p:cNvSpPr/>
          <p:nvPr/>
        </p:nvSpPr>
        <p:spPr>
          <a:xfrm>
            <a:off x="432853" y="657617"/>
            <a:ext cx="11518741" cy="646331"/>
          </a:xfrm>
          <a:prstGeom prst="rect">
            <a:avLst/>
          </a:prstGeom>
        </p:spPr>
        <p:txBody>
          <a:bodyPr wrap="square">
            <a:spAutoFit/>
          </a:bodyPr>
          <a:lstStyle/>
          <a:p>
            <a:r>
              <a:rPr lang="en-US" b="1" dirty="0">
                <a:solidFill>
                  <a:srgbClr val="C00000"/>
                </a:solidFill>
              </a:rPr>
              <a:t>Problem-1</a:t>
            </a:r>
            <a:r>
              <a:rPr lang="en-US" b="1" dirty="0">
                <a:solidFill>
                  <a:srgbClr val="0070C0"/>
                </a:solidFill>
              </a:rPr>
              <a:t>-A cone with base diameter 50 mm and axis 60 mm rests on HP on a base point such that the axis is parallel to VP and inclined at 30° to HP. Draw its projections</a:t>
            </a:r>
          </a:p>
        </p:txBody>
      </p:sp>
    </p:spTree>
    <p:extLst>
      <p:ext uri="{BB962C8B-B14F-4D97-AF65-F5344CB8AC3E}">
        <p14:creationId xmlns:p14="http://schemas.microsoft.com/office/powerpoint/2010/main" val="259449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Title 4"/>
          <p:cNvSpPr>
            <a:spLocks noGrp="1"/>
          </p:cNvSpPr>
          <p:nvPr>
            <p:ph type="title" idx="4294967295"/>
          </p:nvPr>
        </p:nvSpPr>
        <p:spPr>
          <a:xfrm>
            <a:off x="1676400" y="152400"/>
            <a:ext cx="8839200" cy="762000"/>
          </a:xfrm>
        </p:spPr>
        <p:txBody>
          <a:bodyPr/>
          <a:lstStyle/>
          <a:p>
            <a:r>
              <a:rPr lang="en-US" altLang="en-US" sz="3200" b="1" u="sng"/>
              <a:t>Actual Vapor-Compression Cycle</a:t>
            </a:r>
          </a:p>
        </p:txBody>
      </p:sp>
      <p:pic>
        <p:nvPicPr>
          <p:cNvPr id="23" name="Picture 22"/>
          <p:cNvPicPr>
            <a:picLocks noChangeAspect="1"/>
          </p:cNvPicPr>
          <p:nvPr/>
        </p:nvPicPr>
        <p:blipFill>
          <a:blip r:embed="rId3"/>
          <a:stretch>
            <a:fillRect/>
          </a:stretch>
        </p:blipFill>
        <p:spPr>
          <a:xfrm>
            <a:off x="0" y="0"/>
            <a:ext cx="865707" cy="847417"/>
          </a:xfrm>
          <a:prstGeom prst="rect">
            <a:avLst/>
          </a:prstGeom>
        </p:spPr>
      </p:pic>
      <p:pic>
        <p:nvPicPr>
          <p:cNvPr id="24" name="Picture 23"/>
          <p:cNvPicPr>
            <a:picLocks noChangeAspect="1"/>
          </p:cNvPicPr>
          <p:nvPr/>
        </p:nvPicPr>
        <p:blipFill>
          <a:blip r:embed="rId4"/>
          <a:stretch>
            <a:fillRect/>
          </a:stretch>
        </p:blipFill>
        <p:spPr>
          <a:xfrm>
            <a:off x="851678" y="-40224"/>
            <a:ext cx="11339543" cy="871804"/>
          </a:xfrm>
          <a:prstGeom prst="rect">
            <a:avLst/>
          </a:prstGeom>
        </p:spPr>
      </p:pic>
      <p:pic>
        <p:nvPicPr>
          <p:cNvPr id="25" name="Picture 24"/>
          <p:cNvPicPr>
            <a:picLocks noChangeAspect="1"/>
          </p:cNvPicPr>
          <p:nvPr/>
        </p:nvPicPr>
        <p:blipFill>
          <a:blip r:embed="rId4"/>
          <a:stretch>
            <a:fillRect/>
          </a:stretch>
        </p:blipFill>
        <p:spPr>
          <a:xfrm>
            <a:off x="-7154" y="6207616"/>
            <a:ext cx="12107776" cy="650383"/>
          </a:xfrm>
          <a:prstGeom prst="rect">
            <a:avLst/>
          </a:prstGeom>
        </p:spPr>
      </p:pic>
      <p:sp>
        <p:nvSpPr>
          <p:cNvPr id="2" name="TextBox 1"/>
          <p:cNvSpPr txBox="1"/>
          <p:nvPr/>
        </p:nvSpPr>
        <p:spPr>
          <a:xfrm>
            <a:off x="978100" y="239447"/>
            <a:ext cx="2617448" cy="461665"/>
          </a:xfrm>
          <a:prstGeom prst="rect">
            <a:avLst/>
          </a:prstGeom>
          <a:noFill/>
        </p:spPr>
        <p:txBody>
          <a:bodyPr wrap="none" rtlCol="0">
            <a:spAutoFit/>
          </a:bodyPr>
          <a:lstStyle/>
          <a:p>
            <a:r>
              <a:rPr lang="en-US" sz="2400" b="1" dirty="0">
                <a:solidFill>
                  <a:schemeClr val="bg1"/>
                </a:solidFill>
              </a:rPr>
              <a:t>Cylinder Projection</a:t>
            </a:r>
          </a:p>
        </p:txBody>
      </p:sp>
      <p:sp>
        <p:nvSpPr>
          <p:cNvPr id="3" name="Rectangle 2"/>
          <p:cNvSpPr/>
          <p:nvPr/>
        </p:nvSpPr>
        <p:spPr>
          <a:xfrm>
            <a:off x="547547" y="1074162"/>
            <a:ext cx="11455563" cy="707886"/>
          </a:xfrm>
          <a:prstGeom prst="rect">
            <a:avLst/>
          </a:prstGeom>
        </p:spPr>
        <p:txBody>
          <a:bodyPr wrap="square">
            <a:spAutoFit/>
          </a:bodyPr>
          <a:lstStyle/>
          <a:p>
            <a:r>
              <a:rPr lang="en-US" sz="2000" b="1" dirty="0">
                <a:solidFill>
                  <a:srgbClr val="FF0000"/>
                </a:solidFill>
              </a:rPr>
              <a:t>Problem-2</a:t>
            </a:r>
            <a:r>
              <a:rPr lang="en-US" sz="2000" b="1" dirty="0">
                <a:solidFill>
                  <a:srgbClr val="7030A0"/>
                </a:solidFill>
              </a:rPr>
              <a:t>-A cylinder of 50 mm diameter of base and 70 mm length of an axis is resting on one of the points on circumference in the VP. Draw its projections if one of the generators is inclined at 30 ̊ to the VP</a:t>
            </a:r>
          </a:p>
        </p:txBody>
      </p:sp>
      <p:pic>
        <p:nvPicPr>
          <p:cNvPr id="4" name="Picture 3"/>
          <p:cNvPicPr>
            <a:picLocks noChangeAspect="1"/>
          </p:cNvPicPr>
          <p:nvPr/>
        </p:nvPicPr>
        <p:blipFill>
          <a:blip r:embed="rId5"/>
          <a:stretch>
            <a:fillRect/>
          </a:stretch>
        </p:blipFill>
        <p:spPr>
          <a:xfrm>
            <a:off x="2163651" y="1782048"/>
            <a:ext cx="6825803" cy="4409731"/>
          </a:xfrm>
          <a:prstGeom prst="rect">
            <a:avLst/>
          </a:prstGeom>
        </p:spPr>
      </p:pic>
    </p:spTree>
    <p:extLst>
      <p:ext uri="{BB962C8B-B14F-4D97-AF65-F5344CB8AC3E}">
        <p14:creationId xmlns:p14="http://schemas.microsoft.com/office/powerpoint/2010/main" val="3862105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77371" y="1396617"/>
            <a:ext cx="11578068" cy="5816977"/>
          </a:xfrm>
          <a:prstGeom prst="rect">
            <a:avLst/>
          </a:prstGeom>
          <a:noFill/>
        </p:spPr>
        <p:txBody>
          <a:bodyPr wrap="square" rtlCol="0">
            <a:spAutoFit/>
          </a:bodyPr>
          <a:lstStyle/>
          <a:p>
            <a:pPr lvl="1"/>
            <a:r>
              <a:rPr lang="en-US" sz="2400" dirty="0"/>
              <a:t>Q1-A cube of 50 mm long edges is so placed on HP on one corner that a body diagonal is</a:t>
            </a:r>
          </a:p>
          <a:p>
            <a:pPr lvl="1"/>
            <a:r>
              <a:rPr lang="en-US" sz="2400" dirty="0"/>
              <a:t> Parallel to HP and perpendicular to VP. Draw it’s projections.</a:t>
            </a:r>
          </a:p>
          <a:p>
            <a:pPr lvl="1"/>
            <a:endParaRPr lang="en-US" sz="2400" dirty="0"/>
          </a:p>
          <a:p>
            <a:pPr lvl="1"/>
            <a:r>
              <a:rPr lang="en-US" sz="2400" dirty="0"/>
              <a:t>Q2-A cone 40 mm diameter and 50 mm axis is resting on one of its generator on HP which makes 300 inclinations with VP. Draw it’s projections.</a:t>
            </a:r>
          </a:p>
          <a:p>
            <a:pPr lvl="1"/>
            <a:endParaRPr lang="en-US" sz="2400" dirty="0"/>
          </a:p>
          <a:p>
            <a:pPr lvl="1"/>
            <a:r>
              <a:rPr lang="en-US" sz="2400" dirty="0"/>
              <a:t>Q3-A hexagonal prism, having a base with a 30mm side and an 80mm long axis, rests on one of its base edges in the H.P such that the axis is inclined at 300 to the HP and 450 to the VP. Draw its projections? </a:t>
            </a:r>
          </a:p>
          <a:p>
            <a:pPr lvl="1"/>
            <a:endParaRPr lang="en-US" sz="2400" dirty="0"/>
          </a:p>
          <a:p>
            <a:pPr lvl="1"/>
            <a:endParaRPr lang="en-US" sz="2400" dirty="0"/>
          </a:p>
          <a:p>
            <a:pPr marL="742950" lvl="1" indent="-285750">
              <a:buFont typeface="Wingdings" panose="05000000000000000000" pitchFamily="2" charset="2"/>
              <a:buChar char="§"/>
            </a:pPr>
            <a:endParaRPr lang="en-US" sz="3600" dirty="0"/>
          </a:p>
          <a:p>
            <a:pPr marL="742950" lvl="1" indent="-285750">
              <a:buFont typeface="Wingdings" panose="05000000000000000000" pitchFamily="2" charset="2"/>
              <a:buChar char="§"/>
            </a:pPr>
            <a:endParaRPr lang="en-US" sz="3600" dirty="0"/>
          </a:p>
          <a:p>
            <a:pPr lvl="1"/>
            <a:endParaRPr lang="en-US" sz="3600" dirty="0"/>
          </a:p>
        </p:txBody>
      </p:sp>
      <p:pic>
        <p:nvPicPr>
          <p:cNvPr id="3" name="Picture 2"/>
          <p:cNvPicPr>
            <a:picLocks noChangeAspect="1"/>
          </p:cNvPicPr>
          <p:nvPr/>
        </p:nvPicPr>
        <p:blipFill>
          <a:blip r:embed="rId3"/>
          <a:stretch>
            <a:fillRect/>
          </a:stretch>
        </p:blipFill>
        <p:spPr>
          <a:xfrm>
            <a:off x="852456" y="0"/>
            <a:ext cx="11339543" cy="871804"/>
          </a:xfrm>
          <a:prstGeom prst="rect">
            <a:avLst/>
          </a:prstGeom>
        </p:spPr>
      </p:pic>
      <p:sp>
        <p:nvSpPr>
          <p:cNvPr id="6" name="TextBox 5"/>
          <p:cNvSpPr txBox="1"/>
          <p:nvPr/>
        </p:nvSpPr>
        <p:spPr>
          <a:xfrm flipH="1">
            <a:off x="852456" y="130630"/>
            <a:ext cx="7879420" cy="461665"/>
          </a:xfrm>
          <a:prstGeom prst="rect">
            <a:avLst/>
          </a:prstGeom>
          <a:noFill/>
        </p:spPr>
        <p:txBody>
          <a:bodyPr wrap="square" rtlCol="0">
            <a:spAutoFit/>
          </a:bodyPr>
          <a:lstStyle/>
          <a:p>
            <a:r>
              <a:rPr lang="en-US" sz="2400" b="1" dirty="0">
                <a:solidFill>
                  <a:schemeClr val="bg1"/>
                </a:solidFill>
              </a:rPr>
              <a:t>Practice Question</a:t>
            </a:r>
          </a:p>
        </p:txBody>
      </p:sp>
      <p:pic>
        <p:nvPicPr>
          <p:cNvPr id="7" name="Picture 6"/>
          <p:cNvPicPr>
            <a:picLocks noChangeAspect="1"/>
          </p:cNvPicPr>
          <p:nvPr/>
        </p:nvPicPr>
        <p:blipFill>
          <a:blip r:embed="rId4"/>
          <a:stretch>
            <a:fillRect/>
          </a:stretch>
        </p:blipFill>
        <p:spPr>
          <a:xfrm>
            <a:off x="-7155" y="41779"/>
            <a:ext cx="859611" cy="847417"/>
          </a:xfrm>
          <a:prstGeom prst="rect">
            <a:avLst/>
          </a:prstGeom>
        </p:spPr>
      </p:pic>
      <p:pic>
        <p:nvPicPr>
          <p:cNvPr id="8" name="Picture 7"/>
          <p:cNvPicPr>
            <a:picLocks noChangeAspect="1"/>
          </p:cNvPicPr>
          <p:nvPr/>
        </p:nvPicPr>
        <p:blipFill>
          <a:blip r:embed="rId5"/>
          <a:stretch>
            <a:fillRect/>
          </a:stretch>
        </p:blipFill>
        <p:spPr>
          <a:xfrm>
            <a:off x="-7154" y="5986196"/>
            <a:ext cx="12107776" cy="871804"/>
          </a:xfrm>
          <a:prstGeom prst="rect">
            <a:avLst/>
          </a:prstGeom>
        </p:spPr>
      </p:pic>
    </p:spTree>
    <p:extLst>
      <p:ext uri="{BB962C8B-B14F-4D97-AF65-F5344CB8AC3E}">
        <p14:creationId xmlns:p14="http://schemas.microsoft.com/office/powerpoint/2010/main" val="3968270923"/>
      </p:ext>
    </p:extLst>
  </p:cSld>
  <p:clrMapOvr>
    <a:masterClrMapping/>
  </p:clrMapOvr>
  <mc:AlternateContent xmlns:mc="http://schemas.openxmlformats.org/markup-compatibility/2006" xmlns:p14="http://schemas.microsoft.com/office/powerpoint/2010/main">
    <mc:Choice Requires="p14">
      <p:transition spd="slow" p14:dur="2000" advTm="73949"/>
    </mc:Choice>
    <mc:Fallback xmlns="">
      <p:transition spd="slow" advTm="73949"/>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TextBox 3"/>
          <p:cNvSpPr txBox="1">
            <a:spLocks noChangeArrowheads="1"/>
          </p:cNvSpPr>
          <p:nvPr/>
        </p:nvSpPr>
        <p:spPr bwMode="auto">
          <a:xfrm>
            <a:off x="571500" y="214313"/>
            <a:ext cx="10763251" cy="646112"/>
          </a:xfrm>
          <a:prstGeom prst="rect">
            <a:avLst/>
          </a:prstGeom>
          <a:noFill/>
          <a:ln w="9525">
            <a:noFill/>
            <a:miter lim="800000"/>
            <a:headEnd/>
            <a:tailEnd/>
          </a:ln>
        </p:spPr>
        <p:txBody>
          <a:bodyPr>
            <a:spAutoFit/>
          </a:bodyPr>
          <a:lstStyle/>
          <a:p>
            <a:pPr algn="ctr"/>
            <a:endParaRPr lang="en-US" sz="3600" dirty="0">
              <a:ea typeface="Arimo" charset="0"/>
              <a:cs typeface="Arimo" charset="0"/>
            </a:endParaRPr>
          </a:p>
        </p:txBody>
      </p:sp>
      <p:sp>
        <p:nvSpPr>
          <p:cNvPr id="12" name="TextBox 11"/>
          <p:cNvSpPr txBox="1"/>
          <p:nvPr/>
        </p:nvSpPr>
        <p:spPr>
          <a:xfrm>
            <a:off x="136478" y="1424464"/>
            <a:ext cx="11914495" cy="4031873"/>
          </a:xfrm>
          <a:prstGeom prst="rect">
            <a:avLst/>
          </a:prstGeom>
          <a:noFill/>
        </p:spPr>
        <p:txBody>
          <a:bodyPr wrap="square" rtlCol="0">
            <a:spAutoFit/>
          </a:bodyPr>
          <a:lstStyle/>
          <a:p>
            <a:r>
              <a:rPr lang="en-US" sz="3200" b="1" dirty="0"/>
              <a:t>References-</a:t>
            </a:r>
          </a:p>
          <a:p>
            <a:r>
              <a:rPr lang="en-US" sz="3200" b="1" dirty="0"/>
              <a:t>1.	K C John (2009), Engineering Graphics for Degree, Prentice Hall of India. ISBN: 978-8-120-33788-3.</a:t>
            </a:r>
          </a:p>
          <a:p>
            <a:r>
              <a:rPr lang="en-US" sz="3200" b="1" dirty="0"/>
              <a:t>2.	P N Rao (2010), CAD/CAM Principles and Applications, 3rd Edition, Tata McGraw-Hill Education, ISBN: 978-0-070-68193-4.</a:t>
            </a:r>
          </a:p>
          <a:p>
            <a:r>
              <a:rPr lang="en-US" sz="3200" b="1" dirty="0"/>
              <a:t>3. French, Thomas E.; </a:t>
            </a:r>
            <a:r>
              <a:rPr lang="en-US" sz="3200" b="1" dirty="0" err="1"/>
              <a:t>Vierck</a:t>
            </a:r>
            <a:r>
              <a:rPr lang="en-US" sz="3200" b="1" dirty="0"/>
              <a:t>, Charles J., A manual of engineering drawing for students and draftsmen (8th ed.), New York, New York, USA: McGraw-Hill, LCCN 52013455.</a:t>
            </a:r>
          </a:p>
        </p:txBody>
      </p:sp>
      <p:sp>
        <p:nvSpPr>
          <p:cNvPr id="17" name="Title 1"/>
          <p:cNvSpPr txBox="1">
            <a:spLocks noChangeArrowheads="1"/>
          </p:cNvSpPr>
          <p:nvPr/>
        </p:nvSpPr>
        <p:spPr>
          <a:xfrm>
            <a:off x="-1" y="6416040"/>
            <a:ext cx="12191997" cy="441960"/>
          </a:xfrm>
          <a:prstGeom prst="rect">
            <a:avLst/>
          </a:prstGeom>
          <a:solidFill>
            <a:srgbClr val="C00000"/>
          </a:solidFill>
        </p:spPr>
        <p:txBody>
          <a:bodyPr/>
          <a:lstStyle/>
          <a:p>
            <a:pPr>
              <a:lnSpc>
                <a:spcPct val="90000"/>
              </a:lnSpc>
              <a:spcBef>
                <a:spcPct val="0"/>
              </a:spcBef>
              <a:defRPr/>
            </a:pPr>
            <a:r>
              <a:rPr kumimoji="0" lang="en-IN" altLang="zh-CN" b="1" i="0" u="none" strike="noStrike" kern="1200" cap="none" spc="0" normalizeH="0" baseline="0" noProof="0" dirty="0">
                <a:ln>
                  <a:noFill/>
                </a:ln>
                <a:solidFill>
                  <a:schemeClr val="bg1"/>
                </a:solidFill>
                <a:effectLst/>
                <a:uLnTx/>
                <a:uFillTx/>
                <a:latin typeface="Tinos"/>
                <a:ea typeface="+mj-ea"/>
                <a:cs typeface="+mj-cs"/>
              </a:rPr>
              <a:t>Name of the Faculty:</a:t>
            </a:r>
            <a:r>
              <a:rPr kumimoji="0" lang="en-IN" altLang="zh-CN" b="1" i="0" u="none" strike="noStrike" kern="1200" cap="none" spc="0" normalizeH="0" noProof="0" dirty="0">
                <a:ln>
                  <a:noFill/>
                </a:ln>
                <a:solidFill>
                  <a:schemeClr val="bg1"/>
                </a:solidFill>
                <a:effectLst/>
                <a:uLnTx/>
                <a:uFillTx/>
                <a:latin typeface="Tinos"/>
                <a:ea typeface="+mj-ea"/>
                <a:cs typeface="+mj-cs"/>
              </a:rPr>
              <a:t> </a:t>
            </a:r>
            <a:r>
              <a:rPr kumimoji="0" lang="en-IN" altLang="zh-CN" b="1" i="0" u="none" strike="noStrike" kern="1200" cap="none" spc="0" normalizeH="0" baseline="0" noProof="0" dirty="0">
                <a:ln>
                  <a:noFill/>
                </a:ln>
                <a:solidFill>
                  <a:schemeClr val="bg1"/>
                </a:solidFill>
                <a:effectLst/>
                <a:uLnTx/>
                <a:uFillTx/>
                <a:latin typeface="Tinos"/>
                <a:ea typeface="+mj-ea"/>
                <a:cs typeface="+mj-cs"/>
              </a:rPr>
              <a:t> </a:t>
            </a:r>
            <a:r>
              <a:rPr kumimoji="0" lang="en-IN" altLang="zh-CN" b="1" i="0" u="none" strike="noStrike" kern="1200" cap="none" spc="0" normalizeH="0" baseline="0" noProof="0" dirty="0" err="1">
                <a:ln>
                  <a:noFill/>
                </a:ln>
                <a:solidFill>
                  <a:schemeClr val="bg1"/>
                </a:solidFill>
                <a:effectLst/>
                <a:uLnTx/>
                <a:uFillTx/>
                <a:latin typeface="Tinos"/>
                <a:ea typeface="+mj-ea"/>
                <a:cs typeface="+mj-cs"/>
              </a:rPr>
              <a:t>Dr.</a:t>
            </a:r>
            <a:r>
              <a:rPr kumimoji="0" lang="en-IN" altLang="zh-CN" b="1" i="0" u="none" strike="noStrike" kern="1200" cap="none" spc="0" normalizeH="0" baseline="0" noProof="0" dirty="0">
                <a:ln>
                  <a:noFill/>
                </a:ln>
                <a:solidFill>
                  <a:schemeClr val="bg1"/>
                </a:solidFill>
                <a:effectLst/>
                <a:uLnTx/>
                <a:uFillTx/>
                <a:latin typeface="Tinos"/>
                <a:ea typeface="+mj-ea"/>
                <a:cs typeface="+mj-cs"/>
              </a:rPr>
              <a:t> KK Dubey 		</a:t>
            </a:r>
            <a:r>
              <a:rPr lang="en-IN" altLang="zh-CN" b="1" dirty="0">
                <a:solidFill>
                  <a:schemeClr val="bg1"/>
                </a:solidFill>
                <a:latin typeface="Tinos"/>
                <a:ea typeface="+mj-ea"/>
                <a:cs typeface="+mj-cs"/>
              </a:rPr>
              <a:t>                                   </a:t>
            </a:r>
            <a:r>
              <a:rPr lang="en-US" altLang="zh-CN" b="1" dirty="0">
                <a:solidFill>
                  <a:schemeClr val="bg1"/>
                </a:solidFill>
                <a:latin typeface="Tinos"/>
              </a:rPr>
              <a:t>Program Name: B.Tech-1</a:t>
            </a:r>
            <a:r>
              <a:rPr lang="en-US" altLang="zh-CN" b="1" baseline="30000" dirty="0">
                <a:solidFill>
                  <a:schemeClr val="bg1"/>
                </a:solidFill>
                <a:latin typeface="Tinos"/>
              </a:rPr>
              <a:t>ST</a:t>
            </a:r>
            <a:r>
              <a:rPr lang="en-US" altLang="zh-CN" b="1" dirty="0">
                <a:solidFill>
                  <a:schemeClr val="bg1"/>
                </a:solidFill>
                <a:latin typeface="Tinos"/>
              </a:rPr>
              <a:t> Year</a:t>
            </a:r>
          </a:p>
          <a:p>
            <a:pPr>
              <a:lnSpc>
                <a:spcPct val="90000"/>
              </a:lnSpc>
              <a:spcBef>
                <a:spcPct val="0"/>
              </a:spcBef>
              <a:defRPr/>
            </a:pPr>
            <a:endParaRPr lang="zh-CN" altLang="en-US" b="1" dirty="0">
              <a:solidFill>
                <a:schemeClr val="bg1"/>
              </a:solidFill>
              <a:latin typeface="Tinos"/>
            </a:endParaRPr>
          </a:p>
          <a:p>
            <a:pPr lvl="0">
              <a:lnSpc>
                <a:spcPct val="90000"/>
              </a:lnSpc>
              <a:spcBef>
                <a:spcPct val="0"/>
              </a:spcBef>
              <a:defRPr/>
            </a:pPr>
            <a:endParaRPr kumimoji="0" lang="en-IN" altLang="zh-CN" b="1" i="0" u="none" strike="noStrike" kern="1200" cap="none" spc="0" normalizeH="0" baseline="0" noProof="0" dirty="0">
              <a:ln>
                <a:noFill/>
              </a:ln>
              <a:solidFill>
                <a:schemeClr val="bg1"/>
              </a:solidFill>
              <a:effectLst/>
              <a:uLnTx/>
              <a:uFillTx/>
              <a:latin typeface="Tinos"/>
              <a:ea typeface="+mj-ea"/>
              <a:cs typeface="+mj-cs"/>
            </a:endParaRPr>
          </a:p>
        </p:txBody>
      </p:sp>
      <p:pic>
        <p:nvPicPr>
          <p:cNvPr id="2" name="Picture 1"/>
          <p:cNvPicPr>
            <a:picLocks noChangeAspect="1"/>
          </p:cNvPicPr>
          <p:nvPr/>
        </p:nvPicPr>
        <p:blipFill>
          <a:blip r:embed="rId3"/>
          <a:stretch>
            <a:fillRect/>
          </a:stretch>
        </p:blipFill>
        <p:spPr>
          <a:xfrm>
            <a:off x="-2275" y="-219327"/>
            <a:ext cx="12192000" cy="1243584"/>
          </a:xfrm>
          <a:prstGeom prst="rect">
            <a:avLst/>
          </a:prstGeom>
        </p:spPr>
      </p:pic>
    </p:spTree>
    <p:extLst>
      <p:ext uri="{BB962C8B-B14F-4D97-AF65-F5344CB8AC3E}">
        <p14:creationId xmlns:p14="http://schemas.microsoft.com/office/powerpoint/2010/main" val="83794773"/>
      </p:ext>
    </p:extLst>
  </p:cSld>
  <p:clrMapOvr>
    <a:masterClrMapping/>
  </p:clrMapOvr>
  <p:transition advTm="8813"/>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77371" y="1396617"/>
            <a:ext cx="11578068" cy="4524315"/>
          </a:xfrm>
          <a:prstGeom prst="rect">
            <a:avLst/>
          </a:prstGeom>
          <a:noFill/>
        </p:spPr>
        <p:txBody>
          <a:bodyPr wrap="square" rtlCol="0">
            <a:spAutoFit/>
          </a:bodyPr>
          <a:lstStyle/>
          <a:p>
            <a:pPr lvl="1"/>
            <a:r>
              <a:rPr lang="en-US" sz="3600" dirty="0"/>
              <a:t>STUDENTS WILL BE ABLE TO LEARN ABOUT-</a:t>
            </a:r>
          </a:p>
          <a:p>
            <a:pPr marL="742950" lvl="1" indent="-285750">
              <a:buFont typeface="Wingdings" panose="05000000000000000000" pitchFamily="2" charset="2"/>
              <a:buChar char="§"/>
            </a:pPr>
            <a:r>
              <a:rPr lang="en-US" sz="3600" dirty="0"/>
              <a:t> Engineering solids and its types. </a:t>
            </a:r>
          </a:p>
          <a:p>
            <a:pPr marL="742950" lvl="1" indent="-285750">
              <a:buFont typeface="Wingdings" panose="05000000000000000000" pitchFamily="2" charset="2"/>
              <a:buChar char="§"/>
            </a:pPr>
            <a:r>
              <a:rPr lang="en-US" sz="3600" dirty="0"/>
              <a:t> Projection of solids at different positions</a:t>
            </a:r>
          </a:p>
          <a:p>
            <a:pPr marL="742950" lvl="1" indent="-285750">
              <a:buFont typeface="Wingdings" panose="05000000000000000000" pitchFamily="2" charset="2"/>
              <a:buChar char="§"/>
            </a:pPr>
            <a:endParaRPr lang="en-US" sz="3600" dirty="0"/>
          </a:p>
          <a:p>
            <a:pPr lvl="1"/>
            <a:endParaRPr lang="en-US" sz="3600" dirty="0"/>
          </a:p>
          <a:p>
            <a:pPr marL="742950" lvl="1" indent="-285750">
              <a:buFont typeface="Wingdings" panose="05000000000000000000" pitchFamily="2" charset="2"/>
              <a:buChar char="§"/>
            </a:pPr>
            <a:endParaRPr lang="en-US" sz="3600" dirty="0"/>
          </a:p>
          <a:p>
            <a:pPr marL="742950" lvl="1" indent="-285750">
              <a:buFont typeface="Wingdings" panose="05000000000000000000" pitchFamily="2" charset="2"/>
              <a:buChar char="§"/>
            </a:pPr>
            <a:endParaRPr lang="en-US" sz="3600" dirty="0"/>
          </a:p>
          <a:p>
            <a:pPr lvl="1"/>
            <a:endParaRPr lang="en-US" sz="3600" dirty="0"/>
          </a:p>
        </p:txBody>
      </p:sp>
      <p:pic>
        <p:nvPicPr>
          <p:cNvPr id="3" name="Picture 2"/>
          <p:cNvPicPr>
            <a:picLocks noChangeAspect="1"/>
          </p:cNvPicPr>
          <p:nvPr/>
        </p:nvPicPr>
        <p:blipFill>
          <a:blip r:embed="rId3"/>
          <a:stretch>
            <a:fillRect/>
          </a:stretch>
        </p:blipFill>
        <p:spPr>
          <a:xfrm>
            <a:off x="852456" y="0"/>
            <a:ext cx="11339543" cy="871804"/>
          </a:xfrm>
          <a:prstGeom prst="rect">
            <a:avLst/>
          </a:prstGeom>
        </p:spPr>
      </p:pic>
      <p:sp>
        <p:nvSpPr>
          <p:cNvPr id="6" name="TextBox 5"/>
          <p:cNvSpPr txBox="1"/>
          <p:nvPr/>
        </p:nvSpPr>
        <p:spPr>
          <a:xfrm flipH="1">
            <a:off x="852456" y="130630"/>
            <a:ext cx="7879420" cy="461665"/>
          </a:xfrm>
          <a:prstGeom prst="rect">
            <a:avLst/>
          </a:prstGeom>
          <a:noFill/>
        </p:spPr>
        <p:txBody>
          <a:bodyPr wrap="square" rtlCol="0">
            <a:spAutoFit/>
          </a:bodyPr>
          <a:lstStyle/>
          <a:p>
            <a:r>
              <a:rPr lang="en-US" sz="2400" b="1" dirty="0">
                <a:solidFill>
                  <a:schemeClr val="bg1"/>
                </a:solidFill>
              </a:rPr>
              <a:t>Learning Outcome</a:t>
            </a:r>
          </a:p>
        </p:txBody>
      </p:sp>
      <p:pic>
        <p:nvPicPr>
          <p:cNvPr id="7" name="Picture 6"/>
          <p:cNvPicPr>
            <a:picLocks noChangeAspect="1"/>
          </p:cNvPicPr>
          <p:nvPr/>
        </p:nvPicPr>
        <p:blipFill>
          <a:blip r:embed="rId4"/>
          <a:stretch>
            <a:fillRect/>
          </a:stretch>
        </p:blipFill>
        <p:spPr>
          <a:xfrm>
            <a:off x="-7155" y="41779"/>
            <a:ext cx="859611" cy="847417"/>
          </a:xfrm>
          <a:prstGeom prst="rect">
            <a:avLst/>
          </a:prstGeom>
        </p:spPr>
      </p:pic>
      <p:pic>
        <p:nvPicPr>
          <p:cNvPr id="5" name="Picture 4"/>
          <p:cNvPicPr>
            <a:picLocks noChangeAspect="1"/>
          </p:cNvPicPr>
          <p:nvPr/>
        </p:nvPicPr>
        <p:blipFill>
          <a:blip r:embed="rId5"/>
          <a:stretch>
            <a:fillRect/>
          </a:stretch>
        </p:blipFill>
        <p:spPr>
          <a:xfrm>
            <a:off x="-7154" y="5986196"/>
            <a:ext cx="12107776" cy="871804"/>
          </a:xfrm>
          <a:prstGeom prst="rect">
            <a:avLst/>
          </a:prstGeom>
        </p:spPr>
      </p:pic>
    </p:spTree>
    <p:extLst>
      <p:ext uri="{BB962C8B-B14F-4D97-AF65-F5344CB8AC3E}">
        <p14:creationId xmlns:p14="http://schemas.microsoft.com/office/powerpoint/2010/main" val="2800544936"/>
      </p:ext>
    </p:extLst>
  </p:cSld>
  <p:clrMapOvr>
    <a:masterClrMapping/>
  </p:clrMapOvr>
  <mc:AlternateContent xmlns:mc="http://schemas.openxmlformats.org/markup-compatibility/2006" xmlns:p14="http://schemas.microsoft.com/office/powerpoint/2010/main">
    <mc:Choice Requires="p14">
      <p:transition spd="slow" p14:dur="2000" advTm="41018"/>
    </mc:Choice>
    <mc:Fallback xmlns="">
      <p:transition spd="slow" advTm="41018"/>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838200" y="-28821"/>
            <a:ext cx="11339543" cy="871804"/>
          </a:xfrm>
          <a:prstGeom prst="rect">
            <a:avLst/>
          </a:prstGeom>
        </p:spPr>
      </p:pic>
      <p:pic>
        <p:nvPicPr>
          <p:cNvPr id="6" name="Picture 5"/>
          <p:cNvPicPr>
            <a:picLocks noChangeAspect="1"/>
          </p:cNvPicPr>
          <p:nvPr/>
        </p:nvPicPr>
        <p:blipFill>
          <a:blip r:embed="rId3"/>
          <a:stretch>
            <a:fillRect/>
          </a:stretch>
        </p:blipFill>
        <p:spPr>
          <a:xfrm>
            <a:off x="-21411" y="-4434"/>
            <a:ext cx="859611" cy="847417"/>
          </a:xfrm>
          <a:prstGeom prst="rect">
            <a:avLst/>
          </a:prstGeom>
        </p:spPr>
      </p:pic>
      <p:sp>
        <p:nvSpPr>
          <p:cNvPr id="7" name="TextBox 6"/>
          <p:cNvSpPr txBox="1"/>
          <p:nvPr/>
        </p:nvSpPr>
        <p:spPr>
          <a:xfrm>
            <a:off x="890020" y="45536"/>
            <a:ext cx="10411960" cy="461665"/>
          </a:xfrm>
          <a:prstGeom prst="rect">
            <a:avLst/>
          </a:prstGeom>
          <a:noFill/>
        </p:spPr>
        <p:txBody>
          <a:bodyPr wrap="square" rtlCol="0">
            <a:spAutoFit/>
          </a:bodyPr>
          <a:lstStyle/>
          <a:p>
            <a:r>
              <a:rPr lang="en-US" sz="2400" b="1" dirty="0">
                <a:solidFill>
                  <a:schemeClr val="bg1"/>
                </a:solidFill>
              </a:rPr>
              <a:t>SOLIDS</a:t>
            </a:r>
          </a:p>
        </p:txBody>
      </p:sp>
      <p:sp>
        <p:nvSpPr>
          <p:cNvPr id="2" name="Content Placeholder 1"/>
          <p:cNvSpPr>
            <a:spLocks noGrp="1"/>
          </p:cNvSpPr>
          <p:nvPr>
            <p:ph idx="1"/>
          </p:nvPr>
        </p:nvSpPr>
        <p:spPr/>
        <p:txBody>
          <a:bodyPr/>
          <a:lstStyle/>
          <a:p>
            <a:endParaRPr lang="en-US"/>
          </a:p>
        </p:txBody>
      </p:sp>
      <p:pic>
        <p:nvPicPr>
          <p:cNvPr id="8" name="Picture 7"/>
          <p:cNvPicPr>
            <a:picLocks noChangeAspect="1"/>
          </p:cNvPicPr>
          <p:nvPr/>
        </p:nvPicPr>
        <p:blipFill>
          <a:blip r:embed="rId4"/>
          <a:stretch>
            <a:fillRect/>
          </a:stretch>
        </p:blipFill>
        <p:spPr>
          <a:xfrm>
            <a:off x="838199" y="842983"/>
            <a:ext cx="11339543" cy="5253038"/>
          </a:xfrm>
          <a:prstGeom prst="rect">
            <a:avLst/>
          </a:prstGeom>
        </p:spPr>
      </p:pic>
      <p:pic>
        <p:nvPicPr>
          <p:cNvPr id="9" name="Picture 8"/>
          <p:cNvPicPr>
            <a:picLocks noChangeAspect="1"/>
          </p:cNvPicPr>
          <p:nvPr/>
        </p:nvPicPr>
        <p:blipFill>
          <a:blip r:embed="rId5"/>
          <a:stretch>
            <a:fillRect/>
          </a:stretch>
        </p:blipFill>
        <p:spPr>
          <a:xfrm>
            <a:off x="84295" y="6096021"/>
            <a:ext cx="12107705" cy="871804"/>
          </a:xfrm>
          <a:prstGeom prst="rect">
            <a:avLst/>
          </a:prstGeom>
        </p:spPr>
      </p:pic>
    </p:spTree>
    <p:extLst>
      <p:ext uri="{BB962C8B-B14F-4D97-AF65-F5344CB8AC3E}">
        <p14:creationId xmlns:p14="http://schemas.microsoft.com/office/powerpoint/2010/main" val="3478409402"/>
      </p:ext>
    </p:extLst>
  </p:cSld>
  <p:clrMapOvr>
    <a:masterClrMapping/>
  </p:clrMapOvr>
  <mc:AlternateContent xmlns:mc="http://schemas.openxmlformats.org/markup-compatibility/2006" xmlns:p14="http://schemas.microsoft.com/office/powerpoint/2010/main">
    <mc:Choice Requires="p14">
      <p:transition spd="slow" p14:dur="2000" advTm="207582"/>
    </mc:Choice>
    <mc:Fallback xmlns="">
      <p:transition spd="slow" advTm="207582"/>
    </mc:Fallback>
  </mc:AlternateContent>
  <p:extLst>
    <p:ext uri="{E180D4A7-C9FB-4DFB-919C-405C955672EB}">
      <p14:showEvtLst xmlns:p14="http://schemas.microsoft.com/office/powerpoint/2010/main">
        <p14:playEvt time="1023" objId="8"/>
        <p14:triggerEvt type="onClick" time="1023" objId="8"/>
        <p14:stopEvt time="190896" objId="8"/>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865707" cy="847417"/>
          </a:xfrm>
          <a:prstGeom prst="rect">
            <a:avLst/>
          </a:prstGeom>
        </p:spPr>
      </p:pic>
      <p:pic>
        <p:nvPicPr>
          <p:cNvPr id="3" name="Picture 2"/>
          <p:cNvPicPr>
            <a:picLocks noChangeAspect="1"/>
          </p:cNvPicPr>
          <p:nvPr/>
        </p:nvPicPr>
        <p:blipFill>
          <a:blip r:embed="rId3"/>
          <a:stretch>
            <a:fillRect/>
          </a:stretch>
        </p:blipFill>
        <p:spPr>
          <a:xfrm>
            <a:off x="852457" y="-38637"/>
            <a:ext cx="11339543" cy="871804"/>
          </a:xfrm>
          <a:prstGeom prst="rect">
            <a:avLst/>
          </a:prstGeom>
        </p:spPr>
      </p:pic>
      <p:pic>
        <p:nvPicPr>
          <p:cNvPr id="4" name="Picture 3"/>
          <p:cNvPicPr>
            <a:picLocks noChangeAspect="1"/>
          </p:cNvPicPr>
          <p:nvPr/>
        </p:nvPicPr>
        <p:blipFill>
          <a:blip r:embed="rId3"/>
          <a:stretch>
            <a:fillRect/>
          </a:stretch>
        </p:blipFill>
        <p:spPr>
          <a:xfrm>
            <a:off x="-7154" y="5986196"/>
            <a:ext cx="12107776" cy="871804"/>
          </a:xfrm>
          <a:prstGeom prst="rect">
            <a:avLst/>
          </a:prstGeom>
        </p:spPr>
      </p:pic>
      <p:pic>
        <p:nvPicPr>
          <p:cNvPr id="5" name="Picture 4"/>
          <p:cNvPicPr>
            <a:picLocks noChangeAspect="1"/>
          </p:cNvPicPr>
          <p:nvPr/>
        </p:nvPicPr>
        <p:blipFill rotWithShape="1">
          <a:blip r:embed="rId4"/>
          <a:srcRect t="9507" b="-3003"/>
          <a:stretch/>
        </p:blipFill>
        <p:spPr>
          <a:xfrm>
            <a:off x="852457" y="847418"/>
            <a:ext cx="10931712" cy="5163166"/>
          </a:xfrm>
          <a:prstGeom prst="rect">
            <a:avLst/>
          </a:prstGeom>
        </p:spPr>
      </p:pic>
      <p:sp>
        <p:nvSpPr>
          <p:cNvPr id="6" name="TextBox 5"/>
          <p:cNvSpPr txBox="1"/>
          <p:nvPr/>
        </p:nvSpPr>
        <p:spPr>
          <a:xfrm>
            <a:off x="1815921" y="162098"/>
            <a:ext cx="3715248" cy="523220"/>
          </a:xfrm>
          <a:prstGeom prst="rect">
            <a:avLst/>
          </a:prstGeom>
          <a:noFill/>
        </p:spPr>
        <p:txBody>
          <a:bodyPr wrap="none" rtlCol="0">
            <a:spAutoFit/>
          </a:bodyPr>
          <a:lstStyle/>
          <a:p>
            <a:r>
              <a:rPr lang="en-US" sz="2800" b="1" dirty="0">
                <a:solidFill>
                  <a:schemeClr val="bg1"/>
                </a:solidFill>
              </a:rPr>
              <a:t>SOLIDS CLASSIFICATION</a:t>
            </a:r>
          </a:p>
        </p:txBody>
      </p:sp>
    </p:spTree>
    <p:extLst>
      <p:ext uri="{BB962C8B-B14F-4D97-AF65-F5344CB8AC3E}">
        <p14:creationId xmlns:p14="http://schemas.microsoft.com/office/powerpoint/2010/main" val="22571865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2457" y="-19486"/>
            <a:ext cx="11339543" cy="871804"/>
          </a:xfrm>
          <a:prstGeom prst="rect">
            <a:avLst/>
          </a:prstGeom>
        </p:spPr>
      </p:pic>
      <p:pic>
        <p:nvPicPr>
          <p:cNvPr id="3" name="Picture 2"/>
          <p:cNvPicPr>
            <a:picLocks noChangeAspect="1"/>
          </p:cNvPicPr>
          <p:nvPr/>
        </p:nvPicPr>
        <p:blipFill>
          <a:blip r:embed="rId3"/>
          <a:stretch>
            <a:fillRect/>
          </a:stretch>
        </p:blipFill>
        <p:spPr>
          <a:xfrm>
            <a:off x="0" y="-19486"/>
            <a:ext cx="865707" cy="847417"/>
          </a:xfrm>
          <a:prstGeom prst="rect">
            <a:avLst/>
          </a:prstGeom>
        </p:spPr>
      </p:pic>
      <p:pic>
        <p:nvPicPr>
          <p:cNvPr id="8" name="Picture 7"/>
          <p:cNvPicPr>
            <a:picLocks noChangeAspect="1"/>
          </p:cNvPicPr>
          <p:nvPr/>
        </p:nvPicPr>
        <p:blipFill>
          <a:blip r:embed="rId4"/>
          <a:stretch>
            <a:fillRect/>
          </a:stretch>
        </p:blipFill>
        <p:spPr>
          <a:xfrm>
            <a:off x="-7154" y="5986196"/>
            <a:ext cx="12107776" cy="871804"/>
          </a:xfrm>
          <a:prstGeom prst="rect">
            <a:avLst/>
          </a:prstGeom>
        </p:spPr>
      </p:pic>
      <p:sp>
        <p:nvSpPr>
          <p:cNvPr id="7" name="TextBox 6"/>
          <p:cNvSpPr txBox="1"/>
          <p:nvPr/>
        </p:nvSpPr>
        <p:spPr>
          <a:xfrm>
            <a:off x="1056068" y="124860"/>
            <a:ext cx="5164428" cy="461665"/>
          </a:xfrm>
          <a:prstGeom prst="rect">
            <a:avLst/>
          </a:prstGeom>
          <a:noFill/>
        </p:spPr>
        <p:txBody>
          <a:bodyPr wrap="square" rtlCol="0">
            <a:spAutoFit/>
          </a:bodyPr>
          <a:lstStyle/>
          <a:p>
            <a:r>
              <a:rPr lang="en-US" sz="2400" b="1" dirty="0">
                <a:solidFill>
                  <a:schemeClr val="bg1"/>
                </a:solidFill>
              </a:rPr>
              <a:t>Dimensional parameters of solid </a:t>
            </a:r>
          </a:p>
        </p:txBody>
      </p:sp>
      <p:pic>
        <p:nvPicPr>
          <p:cNvPr id="5" name="Picture 4"/>
          <p:cNvPicPr>
            <a:picLocks noChangeAspect="1"/>
          </p:cNvPicPr>
          <p:nvPr/>
        </p:nvPicPr>
        <p:blipFill rotWithShape="1">
          <a:blip r:embed="rId5"/>
          <a:srcRect b="7227"/>
          <a:stretch/>
        </p:blipFill>
        <p:spPr>
          <a:xfrm>
            <a:off x="1481070" y="840125"/>
            <a:ext cx="9878095" cy="5133878"/>
          </a:xfrm>
          <a:prstGeom prst="rect">
            <a:avLst/>
          </a:prstGeom>
        </p:spPr>
      </p:pic>
    </p:spTree>
    <p:extLst>
      <p:ext uri="{BB962C8B-B14F-4D97-AF65-F5344CB8AC3E}">
        <p14:creationId xmlns:p14="http://schemas.microsoft.com/office/powerpoint/2010/main" val="3485758986"/>
      </p:ext>
    </p:extLst>
  </p:cSld>
  <p:clrMapOvr>
    <a:masterClrMapping/>
  </p:clrMapOvr>
  <mc:AlternateContent xmlns:mc="http://schemas.openxmlformats.org/markup-compatibility/2006" xmlns:p14="http://schemas.microsoft.com/office/powerpoint/2010/main">
    <mc:Choice Requires="p14">
      <p:transition spd="slow" p14:dur="2000" advTm="205711"/>
    </mc:Choice>
    <mc:Fallback xmlns="">
      <p:transition spd="slow" advTm="205711"/>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9486"/>
            <a:ext cx="865707" cy="847417"/>
          </a:xfrm>
          <a:prstGeom prst="rect">
            <a:avLst/>
          </a:prstGeom>
        </p:spPr>
      </p:pic>
      <p:pic>
        <p:nvPicPr>
          <p:cNvPr id="3" name="Picture 2"/>
          <p:cNvPicPr>
            <a:picLocks noChangeAspect="1"/>
          </p:cNvPicPr>
          <p:nvPr/>
        </p:nvPicPr>
        <p:blipFill>
          <a:blip r:embed="rId3"/>
          <a:stretch>
            <a:fillRect/>
          </a:stretch>
        </p:blipFill>
        <p:spPr>
          <a:xfrm>
            <a:off x="852457" y="-58123"/>
            <a:ext cx="11339543" cy="871804"/>
          </a:xfrm>
          <a:prstGeom prst="rect">
            <a:avLst/>
          </a:prstGeom>
        </p:spPr>
      </p:pic>
      <p:pic>
        <p:nvPicPr>
          <p:cNvPr id="4" name="Picture 3"/>
          <p:cNvPicPr>
            <a:picLocks noChangeAspect="1"/>
          </p:cNvPicPr>
          <p:nvPr/>
        </p:nvPicPr>
        <p:blipFill>
          <a:blip r:embed="rId4"/>
          <a:stretch>
            <a:fillRect/>
          </a:stretch>
        </p:blipFill>
        <p:spPr>
          <a:xfrm>
            <a:off x="-7154" y="5986196"/>
            <a:ext cx="12107776" cy="871804"/>
          </a:xfrm>
          <a:prstGeom prst="rect">
            <a:avLst/>
          </a:prstGeom>
        </p:spPr>
      </p:pic>
      <p:sp>
        <p:nvSpPr>
          <p:cNvPr id="5" name="TextBox 4"/>
          <p:cNvSpPr txBox="1"/>
          <p:nvPr/>
        </p:nvSpPr>
        <p:spPr>
          <a:xfrm flipH="1">
            <a:off x="1456058" y="34890"/>
            <a:ext cx="6181114" cy="523220"/>
          </a:xfrm>
          <a:prstGeom prst="rect">
            <a:avLst/>
          </a:prstGeom>
          <a:noFill/>
        </p:spPr>
        <p:txBody>
          <a:bodyPr wrap="square" rtlCol="0">
            <a:spAutoFit/>
          </a:bodyPr>
          <a:lstStyle/>
          <a:p>
            <a:r>
              <a:rPr lang="en-US" sz="2800" b="1" dirty="0">
                <a:solidFill>
                  <a:schemeClr val="bg1"/>
                </a:solidFill>
              </a:rPr>
              <a:t>FRUSTUMS AND TRUNCATED SOLID</a:t>
            </a:r>
          </a:p>
        </p:txBody>
      </p:sp>
      <p:pic>
        <p:nvPicPr>
          <p:cNvPr id="7" name="Picture 6"/>
          <p:cNvPicPr>
            <a:picLocks noChangeAspect="1"/>
          </p:cNvPicPr>
          <p:nvPr/>
        </p:nvPicPr>
        <p:blipFill rotWithShape="1">
          <a:blip r:embed="rId5"/>
          <a:srcRect t="8942" b="4682"/>
          <a:stretch/>
        </p:blipFill>
        <p:spPr>
          <a:xfrm>
            <a:off x="865707" y="827932"/>
            <a:ext cx="11326293" cy="5144014"/>
          </a:xfrm>
          <a:prstGeom prst="rect">
            <a:avLst/>
          </a:prstGeom>
        </p:spPr>
      </p:pic>
    </p:spTree>
    <p:extLst>
      <p:ext uri="{BB962C8B-B14F-4D97-AF65-F5344CB8AC3E}">
        <p14:creationId xmlns:p14="http://schemas.microsoft.com/office/powerpoint/2010/main" val="11399501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52457" y="-19486"/>
            <a:ext cx="11339543" cy="871804"/>
          </a:xfrm>
          <a:prstGeom prst="rect">
            <a:avLst/>
          </a:prstGeom>
        </p:spPr>
      </p:pic>
      <p:pic>
        <p:nvPicPr>
          <p:cNvPr id="3" name="Picture 2"/>
          <p:cNvPicPr>
            <a:picLocks noChangeAspect="1"/>
          </p:cNvPicPr>
          <p:nvPr/>
        </p:nvPicPr>
        <p:blipFill>
          <a:blip r:embed="rId3"/>
          <a:stretch>
            <a:fillRect/>
          </a:stretch>
        </p:blipFill>
        <p:spPr>
          <a:xfrm>
            <a:off x="0" y="-19486"/>
            <a:ext cx="865707" cy="847417"/>
          </a:xfrm>
          <a:prstGeom prst="rect">
            <a:avLst/>
          </a:prstGeom>
        </p:spPr>
      </p:pic>
      <p:pic>
        <p:nvPicPr>
          <p:cNvPr id="4" name="Picture 3"/>
          <p:cNvPicPr>
            <a:picLocks noChangeAspect="1"/>
          </p:cNvPicPr>
          <p:nvPr/>
        </p:nvPicPr>
        <p:blipFill>
          <a:blip r:embed="rId4"/>
          <a:stretch>
            <a:fillRect/>
          </a:stretch>
        </p:blipFill>
        <p:spPr>
          <a:xfrm>
            <a:off x="-7154" y="5986196"/>
            <a:ext cx="12107776" cy="871804"/>
          </a:xfrm>
          <a:prstGeom prst="rect">
            <a:avLst/>
          </a:prstGeom>
        </p:spPr>
      </p:pic>
      <p:sp>
        <p:nvSpPr>
          <p:cNvPr id="5" name="TextBox 4"/>
          <p:cNvSpPr txBox="1"/>
          <p:nvPr/>
        </p:nvSpPr>
        <p:spPr>
          <a:xfrm>
            <a:off x="1081825" y="194170"/>
            <a:ext cx="3107838" cy="461665"/>
          </a:xfrm>
          <a:prstGeom prst="rect">
            <a:avLst/>
          </a:prstGeom>
          <a:noFill/>
        </p:spPr>
        <p:txBody>
          <a:bodyPr wrap="none" rtlCol="0">
            <a:spAutoFit/>
          </a:bodyPr>
          <a:lstStyle/>
          <a:p>
            <a:r>
              <a:rPr lang="en-US" sz="2400" b="1" dirty="0">
                <a:solidFill>
                  <a:schemeClr val="bg1"/>
                </a:solidFill>
              </a:rPr>
              <a:t>REVOLUTION OF SOLID</a:t>
            </a:r>
          </a:p>
        </p:txBody>
      </p:sp>
      <p:pic>
        <p:nvPicPr>
          <p:cNvPr id="7" name="Picture 6"/>
          <p:cNvPicPr>
            <a:picLocks noChangeAspect="1"/>
          </p:cNvPicPr>
          <p:nvPr/>
        </p:nvPicPr>
        <p:blipFill rotWithShape="1">
          <a:blip r:embed="rId5"/>
          <a:srcRect t="8718" b="5188"/>
          <a:stretch/>
        </p:blipFill>
        <p:spPr>
          <a:xfrm>
            <a:off x="1640895" y="869491"/>
            <a:ext cx="9434936" cy="4745698"/>
          </a:xfrm>
          <a:prstGeom prst="rect">
            <a:avLst/>
          </a:prstGeom>
        </p:spPr>
      </p:pic>
    </p:spTree>
    <p:extLst>
      <p:ext uri="{BB962C8B-B14F-4D97-AF65-F5344CB8AC3E}">
        <p14:creationId xmlns:p14="http://schemas.microsoft.com/office/powerpoint/2010/main" val="2343589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3"/>
          <a:stretch>
            <a:fillRect/>
          </a:stretch>
        </p:blipFill>
        <p:spPr>
          <a:xfrm>
            <a:off x="0" y="0"/>
            <a:ext cx="865707" cy="847417"/>
          </a:xfrm>
          <a:prstGeom prst="rect">
            <a:avLst/>
          </a:prstGeom>
        </p:spPr>
      </p:pic>
      <p:pic>
        <p:nvPicPr>
          <p:cNvPr id="2" name="Picture 1"/>
          <p:cNvPicPr>
            <a:picLocks noChangeAspect="1"/>
          </p:cNvPicPr>
          <p:nvPr/>
        </p:nvPicPr>
        <p:blipFill>
          <a:blip r:embed="rId4"/>
          <a:stretch>
            <a:fillRect/>
          </a:stretch>
        </p:blipFill>
        <p:spPr>
          <a:xfrm>
            <a:off x="851678" y="-1588"/>
            <a:ext cx="11339543" cy="871804"/>
          </a:xfrm>
          <a:prstGeom prst="rect">
            <a:avLst/>
          </a:prstGeom>
        </p:spPr>
      </p:pic>
      <p:pic>
        <p:nvPicPr>
          <p:cNvPr id="22" name="Picture 21"/>
          <p:cNvPicPr>
            <a:picLocks noChangeAspect="1"/>
          </p:cNvPicPr>
          <p:nvPr/>
        </p:nvPicPr>
        <p:blipFill>
          <a:blip r:embed="rId4"/>
          <a:stretch>
            <a:fillRect/>
          </a:stretch>
        </p:blipFill>
        <p:spPr>
          <a:xfrm>
            <a:off x="-7154" y="5986196"/>
            <a:ext cx="12107776" cy="871804"/>
          </a:xfrm>
          <a:prstGeom prst="rect">
            <a:avLst/>
          </a:prstGeom>
        </p:spPr>
      </p:pic>
      <p:pic>
        <p:nvPicPr>
          <p:cNvPr id="4" name="Picture 3"/>
          <p:cNvPicPr>
            <a:picLocks noChangeAspect="1"/>
          </p:cNvPicPr>
          <p:nvPr/>
        </p:nvPicPr>
        <p:blipFill>
          <a:blip r:embed="rId5"/>
          <a:stretch>
            <a:fillRect/>
          </a:stretch>
        </p:blipFill>
        <p:spPr>
          <a:xfrm>
            <a:off x="270456" y="962549"/>
            <a:ext cx="5215944" cy="4284788"/>
          </a:xfrm>
          <a:prstGeom prst="rect">
            <a:avLst/>
          </a:prstGeom>
        </p:spPr>
      </p:pic>
      <p:pic>
        <p:nvPicPr>
          <p:cNvPr id="5" name="Picture 4"/>
          <p:cNvPicPr>
            <a:picLocks noChangeAspect="1"/>
          </p:cNvPicPr>
          <p:nvPr/>
        </p:nvPicPr>
        <p:blipFill>
          <a:blip r:embed="rId6"/>
          <a:stretch>
            <a:fillRect/>
          </a:stretch>
        </p:blipFill>
        <p:spPr>
          <a:xfrm>
            <a:off x="5718220" y="870216"/>
            <a:ext cx="6382402" cy="4377121"/>
          </a:xfrm>
          <a:prstGeom prst="rect">
            <a:avLst/>
          </a:prstGeom>
        </p:spPr>
      </p:pic>
      <p:sp>
        <p:nvSpPr>
          <p:cNvPr id="7" name="TextBox 6"/>
          <p:cNvSpPr txBox="1"/>
          <p:nvPr/>
        </p:nvSpPr>
        <p:spPr>
          <a:xfrm>
            <a:off x="1266422" y="249648"/>
            <a:ext cx="3125274" cy="461665"/>
          </a:xfrm>
          <a:prstGeom prst="rect">
            <a:avLst/>
          </a:prstGeom>
          <a:noFill/>
        </p:spPr>
        <p:txBody>
          <a:bodyPr wrap="square" rtlCol="0">
            <a:spAutoFit/>
          </a:bodyPr>
          <a:lstStyle/>
          <a:p>
            <a:r>
              <a:rPr lang="en-US" sz="2400" b="1" dirty="0">
                <a:solidFill>
                  <a:schemeClr val="bg1"/>
                </a:solidFill>
              </a:rPr>
              <a:t>PROJECTION OF SOLID</a:t>
            </a:r>
          </a:p>
        </p:txBody>
      </p:sp>
    </p:spTree>
    <p:extLst>
      <p:ext uri="{BB962C8B-B14F-4D97-AF65-F5344CB8AC3E}">
        <p14:creationId xmlns:p14="http://schemas.microsoft.com/office/powerpoint/2010/main" val="3575274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Title 4"/>
          <p:cNvSpPr>
            <a:spLocks noGrp="1"/>
          </p:cNvSpPr>
          <p:nvPr>
            <p:ph type="title" idx="4294967295"/>
          </p:nvPr>
        </p:nvSpPr>
        <p:spPr>
          <a:xfrm>
            <a:off x="1676400" y="152400"/>
            <a:ext cx="8839200" cy="762000"/>
          </a:xfrm>
        </p:spPr>
        <p:txBody>
          <a:bodyPr/>
          <a:lstStyle/>
          <a:p>
            <a:r>
              <a:rPr lang="en-US" altLang="en-US" sz="3200" b="1" u="sng" dirty="0"/>
              <a:t>Actual Vapor-Compression Cycle</a:t>
            </a:r>
          </a:p>
        </p:txBody>
      </p:sp>
      <p:pic>
        <p:nvPicPr>
          <p:cNvPr id="26" name="Picture 25"/>
          <p:cNvPicPr>
            <a:picLocks noChangeAspect="1"/>
          </p:cNvPicPr>
          <p:nvPr/>
        </p:nvPicPr>
        <p:blipFill>
          <a:blip r:embed="rId3"/>
          <a:stretch>
            <a:fillRect/>
          </a:stretch>
        </p:blipFill>
        <p:spPr>
          <a:xfrm>
            <a:off x="0" y="0"/>
            <a:ext cx="865707" cy="847417"/>
          </a:xfrm>
          <a:prstGeom prst="rect">
            <a:avLst/>
          </a:prstGeom>
        </p:spPr>
      </p:pic>
      <p:pic>
        <p:nvPicPr>
          <p:cNvPr id="27" name="Picture 26"/>
          <p:cNvPicPr>
            <a:picLocks noChangeAspect="1"/>
          </p:cNvPicPr>
          <p:nvPr/>
        </p:nvPicPr>
        <p:blipFill>
          <a:blip r:embed="rId4"/>
          <a:stretch>
            <a:fillRect/>
          </a:stretch>
        </p:blipFill>
        <p:spPr>
          <a:xfrm>
            <a:off x="851678" y="-1588"/>
            <a:ext cx="11339543" cy="871804"/>
          </a:xfrm>
          <a:prstGeom prst="rect">
            <a:avLst/>
          </a:prstGeom>
        </p:spPr>
      </p:pic>
      <p:pic>
        <p:nvPicPr>
          <p:cNvPr id="28" name="Picture 27"/>
          <p:cNvPicPr>
            <a:picLocks noChangeAspect="1"/>
          </p:cNvPicPr>
          <p:nvPr/>
        </p:nvPicPr>
        <p:blipFill>
          <a:blip r:embed="rId4"/>
          <a:stretch>
            <a:fillRect/>
          </a:stretch>
        </p:blipFill>
        <p:spPr>
          <a:xfrm>
            <a:off x="-7154" y="6443662"/>
            <a:ext cx="12107776" cy="414338"/>
          </a:xfrm>
          <a:prstGeom prst="rect">
            <a:avLst/>
          </a:prstGeom>
        </p:spPr>
      </p:pic>
      <p:sp>
        <p:nvSpPr>
          <p:cNvPr id="3" name="TextBox 2"/>
          <p:cNvSpPr txBox="1"/>
          <p:nvPr/>
        </p:nvSpPr>
        <p:spPr>
          <a:xfrm>
            <a:off x="1239959" y="128587"/>
            <a:ext cx="7363127" cy="523220"/>
          </a:xfrm>
          <a:prstGeom prst="rect">
            <a:avLst/>
          </a:prstGeom>
          <a:noFill/>
        </p:spPr>
        <p:txBody>
          <a:bodyPr wrap="square" rtlCol="0">
            <a:spAutoFit/>
          </a:bodyPr>
          <a:lstStyle/>
          <a:p>
            <a:r>
              <a:rPr lang="en-US" sz="2800" b="1" dirty="0">
                <a:solidFill>
                  <a:schemeClr val="bg1"/>
                </a:solidFill>
              </a:rPr>
              <a:t>PROJECTION OF SOLID</a:t>
            </a:r>
          </a:p>
        </p:txBody>
      </p:sp>
      <p:pic>
        <p:nvPicPr>
          <p:cNvPr id="2" name="Picture 1"/>
          <p:cNvPicPr>
            <a:picLocks noChangeAspect="1"/>
          </p:cNvPicPr>
          <p:nvPr/>
        </p:nvPicPr>
        <p:blipFill>
          <a:blip r:embed="rId5"/>
          <a:stretch>
            <a:fillRect/>
          </a:stretch>
        </p:blipFill>
        <p:spPr>
          <a:xfrm>
            <a:off x="1676400" y="915414"/>
            <a:ext cx="9663922" cy="5309839"/>
          </a:xfrm>
          <a:prstGeom prst="rect">
            <a:avLst/>
          </a:prstGeom>
        </p:spPr>
      </p:pic>
    </p:spTree>
    <p:extLst>
      <p:ext uri="{BB962C8B-B14F-4D97-AF65-F5344CB8AC3E}">
        <p14:creationId xmlns:p14="http://schemas.microsoft.com/office/powerpoint/2010/main" val="6482266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{0AF5710B-C9BE-D049-99F6-EA598E797940}tf10001119</Template>
  <TotalTime>2610</TotalTime>
  <Words>767</Words>
  <Application>Microsoft Office PowerPoint</Application>
  <PresentationFormat>Widescreen</PresentationFormat>
  <Paragraphs>69</Paragraphs>
  <Slides>15</Slides>
  <Notes>10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Tinos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Actual Vapor-Compression Cycle</vt:lpstr>
      <vt:lpstr>Actual Vapor-Compression Cycle</vt:lpstr>
      <vt:lpstr>Actual Vapor-Compression Cycle</vt:lpstr>
      <vt:lpstr>Actual Vapor-Compression Cycle</vt:lpstr>
      <vt:lpstr>Actual Vapor-Compression Cycle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VIJAY RAMALINGAM</dc:creator>
  <cp:lastModifiedBy>Pramod Kumar</cp:lastModifiedBy>
  <cp:revision>265</cp:revision>
  <dcterms:created xsi:type="dcterms:W3CDTF">2020-05-05T09:43:45Z</dcterms:created>
  <dcterms:modified xsi:type="dcterms:W3CDTF">2021-12-31T15:39:02Z</dcterms:modified>
</cp:coreProperties>
</file>

<file path=docProps/thumbnail.jpeg>
</file>